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88" r:id="rId2"/>
    <p:sldId id="286" r:id="rId3"/>
    <p:sldId id="287" r:id="rId4"/>
    <p:sldId id="380" r:id="rId5"/>
    <p:sldId id="260" r:id="rId6"/>
    <p:sldId id="265" r:id="rId7"/>
    <p:sldId id="266" r:id="rId8"/>
    <p:sldId id="268" r:id="rId9"/>
    <p:sldId id="269" r:id="rId10"/>
    <p:sldId id="270" r:id="rId11"/>
    <p:sldId id="272" r:id="rId12"/>
    <p:sldId id="271" r:id="rId13"/>
    <p:sldId id="273" r:id="rId14"/>
    <p:sldId id="384" r:id="rId15"/>
    <p:sldId id="290" r:id="rId16"/>
    <p:sldId id="291" r:id="rId17"/>
    <p:sldId id="261" r:id="rId18"/>
    <p:sldId id="263" r:id="rId19"/>
    <p:sldId id="385" r:id="rId20"/>
    <p:sldId id="343" r:id="rId21"/>
    <p:sldId id="280" r:id="rId22"/>
    <p:sldId id="289" r:id="rId23"/>
    <p:sldId id="293" r:id="rId24"/>
    <p:sldId id="344" r:id="rId25"/>
    <p:sldId id="294" r:id="rId26"/>
    <p:sldId id="292" r:id="rId27"/>
    <p:sldId id="345" r:id="rId28"/>
    <p:sldId id="333" r:id="rId29"/>
    <p:sldId id="274" r:id="rId30"/>
    <p:sldId id="29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kywalker" initials="S" lastIdx="1" clrIdx="0">
    <p:extLst>
      <p:ext uri="{19B8F6BF-5375-455C-9EA6-DF929625EA0E}">
        <p15:presenceInfo xmlns:p15="http://schemas.microsoft.com/office/powerpoint/2012/main" userId="Skywalk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7" autoAdjust="0"/>
    <p:restoredTop sz="91598" autoAdjust="0"/>
  </p:normalViewPr>
  <p:slideViewPr>
    <p:cSldViewPr snapToGrid="0">
      <p:cViewPr varScale="1">
        <p:scale>
          <a:sx n="95" d="100"/>
          <a:sy n="95" d="100"/>
        </p:scale>
        <p:origin x="1096" y="18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A8C24-E55E-4AC8-A0D8-0B7F6BB32FF3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F8805-1E0F-4FDE-B5A9-3EB949D3E93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6267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books/NBK21841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books/NBK22266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pathology.washington.edu/research/cytopages/idiograms/human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books/NBK22266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pathology.washington.edu/research/cytopages/idiograms/human/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books/NBK22266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ncergeneticsitalia.com/wp-content/uploads/2012/05/ABL1-BCR2.pdf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sciencemag.org/content/291/5507/1195.ful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sciencemag.org/content/291/5507/1195.ful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.sciencemag.org/content/291/5507/1195.ful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ook.bionumbers.org/how-big-are-genomes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3093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 of integrating data to uncover genotype–phenotype interactions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1570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https://www.ncbi.nlm.nih.gov/books/NBK21841/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9515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832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5176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5524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https://www.ncbi.nlm.nih.gov/books/NBK22266/</a:t>
            </a:r>
            <a:endParaRPr lang="en-US" dirty="0"/>
          </a:p>
          <a:p>
            <a:endParaRPr lang="en-CA" dirty="0"/>
          </a:p>
          <a:p>
            <a:r>
              <a:rPr lang="en-US" dirty="0">
                <a:hlinkClick r:id="rId4"/>
              </a:rPr>
              <a:t>http://www.pathology.washington.edu/research/cytopages/idiograms/human/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2063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https://www.ncbi.nlm.nih.gov/books/NBK22266/</a:t>
            </a:r>
            <a:endParaRPr lang="en-US" dirty="0"/>
          </a:p>
          <a:p>
            <a:endParaRPr lang="en-CA" dirty="0"/>
          </a:p>
          <a:p>
            <a:r>
              <a:rPr lang="en-US" dirty="0">
                <a:hlinkClick r:id="rId4"/>
              </a:rPr>
              <a:t>http://www.pathology.washington.edu/research/cytopages/idiograms/human/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8108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8984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Paper #1: The Challenge of Analyzing the Sugarcane Genome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5919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Paper #1: The Challenge of Analyzing the Sugarcane Genome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2610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6639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Chromosomes in the flow to simplify genome analysis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3466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Paper #2: Dissecting the Complex Genome of Crested Wheatgrass by Chromosome Flow Sorting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5933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Dissecting the Complex Genome of Crested Wheatgrass by Chromosome Flow Sorting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8378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https://www.khanacademy.org/science/ap-biology/heredity/non-mendelian-genetics/a/linkage-mapping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https://www.ncbi.nlm.nih.gov/books/NBK22266/</a:t>
            </a:r>
            <a:endParaRPr lang="en-US" dirty="0"/>
          </a:p>
          <a:p>
            <a:endParaRPr lang="en-US" dirty="0"/>
          </a:p>
          <a:p>
            <a:r>
              <a:rPr lang="en-US" dirty="0"/>
              <a:t>Modern Linkage Mapping with polymorphic DNA markers — a tool for finding genes</a:t>
            </a:r>
          </a:p>
          <a:p>
            <a:endParaRPr lang="en-US" dirty="0"/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Markers and mapping revisited: finding your gene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7759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http://www.cancergeneticsitalia.com/wp-content/uploads/2012/05/ABL1-BCR2.pdf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80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1596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https://science.sciencemag.org/content/291/5507/1195.full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540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https://science.sciencemag.org/content/291/5507/1195.full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4319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https://science.sciencemag.org/content/291/5507/1195.full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3033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hlinkClick r:id="rId3"/>
              </a:rPr>
              <a:t>http://book.bionumbers.org/how-big-are-genomes/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3092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3478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2F8805-1E0F-4FDE-B5A9-3EB949D3E935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43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0D33-706A-4BF3-A46F-0F119F2D0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750DD-727B-4A1C-A895-D260268B51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23F92-0E6C-4937-A762-863B3BE3C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5F8A-4C4E-4ADB-9D5A-7B5CB5C58CC8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32159-9EBE-4510-B858-3C624740D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EF0FD-7719-4A8F-A5AB-75498709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DB217-28A3-409E-9697-09E3EC9A59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276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22A2-9D6B-4B2E-B615-367FE982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5C9186-ED64-47CB-80F2-FF5F750F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CC9563-CDF2-4E96-BAA5-61BD1C19F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5F8A-4C4E-4ADB-9D5A-7B5CB5C58CC8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CF0EA-5ABC-4458-944B-A757D592F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5C873-09BE-43B3-BD92-759336C1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DB217-28A3-409E-9697-09E3EC9A59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3375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110C4C-D2B3-46D7-A881-578B8E0FA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23018-7205-49A7-A15D-3EAB6418F5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DD7FB-54A4-4EDB-BD69-7A31F0170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5F8A-4C4E-4ADB-9D5A-7B5CB5C58CC8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EAB6-05FC-4C45-A907-5BC12602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9D6B8-125F-4DC4-A5FA-11DDAD488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DB217-28A3-409E-9697-09E3EC9A59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5860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69387-28F0-4265-BCA9-FCBA48914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4D3B6-1379-4158-B9AD-BC210ED73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912F7-B800-4DD0-805E-349C5FAFC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5F8A-4C4E-4ADB-9D5A-7B5CB5C58CC8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853CE-BA03-4EB7-A8DC-099B4B12D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F72F4-3469-4927-8F9E-F94F45A78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DB217-28A3-409E-9697-09E3EC9A59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8667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0E2BB-F5A0-44B8-8F2F-2A8DF6744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EFA1D-F9F8-4BA9-BF93-E0C1BD218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1D7F9-E3CD-4CEB-AEA3-DE90F4D74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5F8A-4C4E-4ADB-9D5A-7B5CB5C58CC8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C2C1C-3AF5-4540-8EF5-252C0888D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A04AA-C84E-404D-9770-63C77F22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DB217-28A3-409E-9697-09E3EC9A59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3444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F38B4-0EEF-4986-90FE-C1C7C98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911D7-601D-4ACB-9F9D-287D809D0C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4F7A9-A87B-4E27-83F2-D64F5E56D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66CD7-67B9-402F-BF96-32347B553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5F8A-4C4E-4ADB-9D5A-7B5CB5C58CC8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39ED0-E39A-4966-B9A2-DAC6E9FA7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980C3-0967-459D-B308-838465B3C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DB217-28A3-409E-9697-09E3EC9A59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49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045C9-8E0D-43B9-8CDA-4076B57D0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4BD89-E0AD-4EBB-AFA4-E32C93E19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4CE79-6DD8-436E-B284-8FF023BD87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77F66-6206-4F0A-AB67-F59F4B89A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4B68E7-ABC4-4C8D-9FDC-18583A695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EBE700-9F6D-4A87-A097-CF7A6FFC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5F8A-4C4E-4ADB-9D5A-7B5CB5C58CC8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AD389-2A3F-4939-99A8-2E992AB38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53C8E-F502-4604-B4CF-5A5DA693A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DB217-28A3-409E-9697-09E3EC9A59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8885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B3AC-1A1D-4468-B5B5-227AC33F2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1D7E7-7EA1-40D4-AAF1-94F1189C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5F8A-4C4E-4ADB-9D5A-7B5CB5C58CC8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8DE23-B6C8-4563-ACCC-550F2EBA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9DC499-FC7C-420A-9080-96FDB9630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DB217-28A3-409E-9697-09E3EC9A59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6673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8E4C03-7F98-49F9-9FCC-2CD3CDF1D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5F8A-4C4E-4ADB-9D5A-7B5CB5C58CC8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C9BC1-749C-46B7-8D77-2075AE500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AC58F-3347-48D0-8810-0FB177A9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DB217-28A3-409E-9697-09E3EC9A59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3500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9D05-CB45-44B8-96A2-9B8BDD00C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F0F6C-BB98-443F-A310-02592B2E2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9267F-41EB-43ED-A885-D489B479C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4A76A-1D2E-4CA5-88D4-224EB87E1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5F8A-4C4E-4ADB-9D5A-7B5CB5C58CC8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3F0257-B8B1-42E2-AC33-1F3DEFED0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914BD-9DB6-4500-B275-28F501E1E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DB217-28A3-409E-9697-09E3EC9A59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7296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39902-6C5F-444D-B62C-E4B710B68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D121D8-8CBC-4E0E-BEA9-41C3CE9724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8A94B-296F-4E5F-B37F-1B387A998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45932-F1F3-4257-8794-83A9269E5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95F8A-4C4E-4ADB-9D5A-7B5CB5C58CC8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95358-4144-4BA9-847B-9622B8105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A1963-09DF-45CA-A1A9-16F8D5F13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DB217-28A3-409E-9697-09E3EC9A59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641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141C94-057C-4A10-996B-450835657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9D05E-A4CF-4EF3-BAB4-4FC2082BB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DB1F7-640E-4C1C-9D41-2FB7F77A39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95F8A-4C4E-4ADB-9D5A-7B5CB5C58CC8}" type="datetimeFigureOut">
              <a:rPr lang="en-CA" smtClean="0"/>
              <a:t>2024-09-04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37304-CC69-486D-80BF-1EA7F63A1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41342-192C-4FE9-96B3-05C52F701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DB217-28A3-409E-9697-09E3EC9A597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8812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8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19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18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jpeg"/><Relationship Id="rId5" Type="http://schemas.openxmlformats.org/officeDocument/2006/relationships/image" Target="../media/image32.png"/><Relationship Id="rId10" Type="http://schemas.openxmlformats.org/officeDocument/2006/relationships/image" Target="../media/image37.jpeg"/><Relationship Id="rId4" Type="http://schemas.openxmlformats.org/officeDocument/2006/relationships/image" Target="../media/image19.png"/><Relationship Id="rId9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hyperlink" Target="https://www.ncbi.nlm.nih.gov/entrez/query.fcgi?cmd=PureSearch&amp;db=genomeprj&amp;details_term=Aves%5bOrganism%5d%20AND%20seqstat_any%20AND%20pt_default%5bprop%5d" TargetMode="External"/><Relationship Id="rId21" Type="http://schemas.openxmlformats.org/officeDocument/2006/relationships/hyperlink" Target="https://www.ncbi.nlm.nih.gov/entrez/query.fcgi?cmd=PureSearch&amp;db=genomeprj&amp;details_term=Metazoa%5bOrganism%5d%20AND%20seqstat_any%20AND%20pt_default%5bprop%5d%20AND%20seqstat_inprogress%5bprop%5d" TargetMode="External"/><Relationship Id="rId42" Type="http://schemas.openxmlformats.org/officeDocument/2006/relationships/hyperlink" Target="https://www.ncbi.nlm.nih.gov/entrez/query.fcgi?cmd=PureSearch&amp;db=genomeprj&amp;details_term=Nematoda%5bOrganism%5d%20AND%20seqstat_any%20AND%20pt_default%5bprop%5d%20AND%20seqstat_inprogress%5bprop%5d" TargetMode="External"/><Relationship Id="rId47" Type="http://schemas.openxmlformats.org/officeDocument/2006/relationships/hyperlink" Target="https://www.ncbi.nlm.nih.gov/entrez/query.fcgi?cmd=PureSearch&amp;db=genomeprj&amp;details_term=Metazoa%5bOrganism%5d%20NOT%20Insecta%20NOT%20Mammalia%20NOT%20Nematoda%20NOT%20Craniata%20NOT%20Sauropsida%20NOT%20Aves%20AND%20seqstat_any%20AND%20pt_default%5bprop%5d" TargetMode="External"/><Relationship Id="rId63" Type="http://schemas.openxmlformats.org/officeDocument/2006/relationships/hyperlink" Target="https://www.ncbi.nlm.nih.gov/entrez/query.fcgi?cmd=PureSearch&amp;db=genomeprj&amp;details_term=Fungi%5bOrganism%5d%20AND%20seqstat_any%20AND%20pt_default%5bprop%5d%20AND%20seqstat_complete%5bprop%5d" TargetMode="External"/><Relationship Id="rId68" Type="http://schemas.openxmlformats.org/officeDocument/2006/relationships/hyperlink" Target="https://www.ncbi.nlm.nih.gov/entrez/query.fcgi?cmd=PureSearch&amp;db=genomeprj&amp;details_term=Ascomycota%5bOrganism%5d%20AND%20seqstat_any%20AND%20pt_default%5bprop%5d%20AND%20seqstat_assembly%5bprop%5d" TargetMode="External"/><Relationship Id="rId84" Type="http://schemas.openxmlformats.org/officeDocument/2006/relationships/hyperlink" Target="https://www.ncbi.nlm.nih.gov/entrez/query.fcgi?cmd=PureSearch&amp;db=genomeprj&amp;details_term=Apicomplexa%5bOrganism%5d%20AND%20seqstat_any%20AND%20pt_default%5bprop%5d%20AND%20seqstat_assembly%5bprop%5d" TargetMode="External"/><Relationship Id="rId89" Type="http://schemas.openxmlformats.org/officeDocument/2006/relationships/hyperlink" Target="https://www.ncbi.nlm.nih.gov/entrez/query.fcgi?cmd=PureSearch&amp;db=genomeprj&amp;details_term=Kinetoplastida%5bOrganism%5d%20AND%20seqstat_any%20AND%20pt_default%5bprop%5d%20AND%20seqstat_inprogress%5bprop%5d" TargetMode="External"/><Relationship Id="rId16" Type="http://schemas.openxmlformats.org/officeDocument/2006/relationships/hyperlink" Target="https://www.ncbi.nlm.nih.gov/entrez/query.fcgi?cmd=PureSearch&amp;db=genomeprj&amp;details_term=Eukaryota%5bOrganism%5d%20AND%20seqstat_any%20AND%20pt_default%5bprop%5d%20AND%20seqstat_assembly%5bprop%5d" TargetMode="External"/><Relationship Id="rId11" Type="http://schemas.openxmlformats.org/officeDocument/2006/relationships/hyperlink" Target="https://www.ncbi.nlm.nih.gov/entrez/query.fcgi?cmd=PureSearch&amp;db=genomeprj&amp;details_term=Bacteria%5bOrganism%5d%20AND%20seqstat_any%20AND%20pt_default%5bprop%5d%20AND%20seqstat_complete%5bprop%5d" TargetMode="External"/><Relationship Id="rId32" Type="http://schemas.openxmlformats.org/officeDocument/2006/relationships/hyperlink" Target="https://www.ncbi.nlm.nih.gov/entrez/query.fcgi?cmd=PureSearch&amp;db=genomeprj&amp;details_term=Hexapoda%5bOrganism%5d%20AND%20seqstat_any%20AND%20pt_default%5bprop%5d" TargetMode="External"/><Relationship Id="rId37" Type="http://schemas.openxmlformats.org/officeDocument/2006/relationships/hyperlink" Target="https://www.ncbi.nlm.nih.gov/entrez/query.fcgi?cmd=PureSearch&amp;db=genomeprj&amp;details_term=Platyhelminthes%5bOrganism%5d%20AND%20seqstat_any%20AND%20pt_default%5bprop%5d%20AND%20seqstat_assembly%5bprop%5d" TargetMode="External"/><Relationship Id="rId53" Type="http://schemas.openxmlformats.org/officeDocument/2006/relationships/hyperlink" Target="https://www.ncbi.nlm.nih.gov/entrez/query.fcgi?cmd=PureSearch&amp;db=genomeprj&amp;details_term=Viridiplantae%5bOrganism%5d%20AND%20seqstat_any%20AND%20pt_default%5bprop%5d%20AND%20seqstat_inprogress%5bprop%5d" TargetMode="External"/><Relationship Id="rId58" Type="http://schemas.openxmlformats.org/officeDocument/2006/relationships/hyperlink" Target="https://www.ncbi.nlm.nih.gov/entrez/query.fcgi?cmd=PureSearch&amp;db=genomeprj&amp;details_term=Chlorophyta%5bOrganism%5d%20AND%20seqstat_any%20AND%20pt_default%5bprop%5d" TargetMode="External"/><Relationship Id="rId74" Type="http://schemas.openxmlformats.org/officeDocument/2006/relationships/hyperlink" Target="https://www.ncbi.nlm.nih.gov/entrez/query.fcgi?cmd=PureSearch&amp;db=genomeprj&amp;details_term=Fungi%5bOrganism%5d%20NOT%20Ascomycota%5bOrganism%5d%20NOT%20Basidiomycota%5bOrganism%5d%20AND%20seqstat_any%20AND%20pt_default%5bprop%5d" TargetMode="External"/><Relationship Id="rId79" Type="http://schemas.openxmlformats.org/officeDocument/2006/relationships/hyperlink" Target="https://www.ncbi.nlm.nih.gov/entrez/query.fcgi?cmd=PureSearch&amp;db=genomeprj&amp;details_term=Eukaryota%5bOrganism%5d%20NOT%20Viridiplantae%20NOT%20Metazoa%20NOT%20Fungi%20AND%20seqstat_any%20AND%20pt_default%5bprop%5d%20AND%20seqstat_complete%5bprop%5d" TargetMode="External"/><Relationship Id="rId5" Type="http://schemas.openxmlformats.org/officeDocument/2006/relationships/hyperlink" Target="https://www.ncbi.nlm.nih.gov/entrez/query.fcgi?cmd=PureSearch&amp;db=genomeprj&amp;details_term=(Archaea%5bOrganism%5d%20OR%20Bacteria%5bOrganism%5d)%20AND%20seqstat_any%20AND%20pt_default%5bprop%5d%20AND%20seqstat_inprogress%5bprop%5d" TargetMode="External"/><Relationship Id="rId90" Type="http://schemas.openxmlformats.org/officeDocument/2006/relationships/hyperlink" Target="https://www.ncbi.nlm.nih.gov/entrez/query.fcgi?cmd=PureSearch&amp;db=genomeprj&amp;details_term=Eukaryota%5bOrganism%5d%20NOT%20Apicomplexa%20NOT%20Kinetoplastida%20NOT%20Viridiplantae%20NOT%20Metazoa%20NOT%20Fungi%20AND%20seqstat_any%20AND%20pt_default%5bprop%5d" TargetMode="External"/><Relationship Id="rId95" Type="http://schemas.openxmlformats.org/officeDocument/2006/relationships/image" Target="../media/image17.png"/><Relationship Id="rId22" Type="http://schemas.openxmlformats.org/officeDocument/2006/relationships/hyperlink" Target="https://www.ncbi.nlm.nih.gov/entrez/query.fcgi?cmd=PureSearch&amp;db=genomeprj&amp;details_term=Mammalia%5bOrganism%5d%20AND%20seqstat_any%20AND%20pt_default%5bprop%5d" TargetMode="External"/><Relationship Id="rId27" Type="http://schemas.openxmlformats.org/officeDocument/2006/relationships/hyperlink" Target="https://www.ncbi.nlm.nih.gov/entrez/query.fcgi?cmd=PureSearch&amp;db=genomeprj&amp;details_term=Aves%5bOrganism%5d%20AND%20seqstat_any%20AND%20pt_default%5bprop%5d%20AND%20seqstat_assembly%5bprop%5d" TargetMode="External"/><Relationship Id="rId43" Type="http://schemas.openxmlformats.org/officeDocument/2006/relationships/hyperlink" Target="https://www.ncbi.nlm.nih.gov/entrez/query.fcgi?cmd=PureSearch&amp;db=genomeprj&amp;details_term=Amphibia%5bOrganism%5d%20AND%20seqstat_any%20AND%20pt_default%5bprop%5d" TargetMode="External"/><Relationship Id="rId48" Type="http://schemas.openxmlformats.org/officeDocument/2006/relationships/hyperlink" Target="https://www.ncbi.nlm.nih.gov/entrez/query.fcgi?cmd=PureSearch&amp;db=genomeprj&amp;details_term=Metazoa%5bOrganism%5d%20NOT%20Insecta%20NOT%20Mammalia%20NOT%20Nematoda%20NOT%20Craniata%20NOT%20Sauropsida%20NOT%20Aves%20AND%20seqstat_any%20AND%20pt_default%5bprop%5d%20AND%20seqstat_assembly%5bprop%5d" TargetMode="External"/><Relationship Id="rId64" Type="http://schemas.openxmlformats.org/officeDocument/2006/relationships/hyperlink" Target="https://www.ncbi.nlm.nih.gov/entrez/query.fcgi?cmd=PureSearch&amp;db=genomeprj&amp;details_term=Fungi%5bOrganism%5d%20AND%20seqstat_any%20AND%20pt_default%5bprop%5d%20AND%20seqstat_assembly%5bprop%5d" TargetMode="External"/><Relationship Id="rId69" Type="http://schemas.openxmlformats.org/officeDocument/2006/relationships/hyperlink" Target="https://www.ncbi.nlm.nih.gov/entrez/query.fcgi?cmd=PureSearch&amp;db=genomeprj&amp;details_term=Ascomycota%5bOrganism%5d%20AND%20seqstat_any%20AND%20pt_default%5bprop%5d%20AND%20seqstat_inprogress%5bprop%5d" TargetMode="External"/><Relationship Id="rId8" Type="http://schemas.openxmlformats.org/officeDocument/2006/relationships/hyperlink" Target="https://www.ncbi.nlm.nih.gov/entrez/query.fcgi?cmd=PureSearch&amp;db=genomeprj&amp;details_term=Archaea%5bOrganism%5d%20AND%20seqstat_any%20AND%20pt_default%5bprop%5d%20AND%20seqstat_assembly%5bprop%5d" TargetMode="External"/><Relationship Id="rId51" Type="http://schemas.openxmlformats.org/officeDocument/2006/relationships/hyperlink" Target="https://www.ncbi.nlm.nih.gov/entrez/query.fcgi?cmd=PureSearch&amp;db=genomeprj&amp;details_term=Viridiplantae%5bOrganism%5d%20AND%20seqstat_any%20AND%20pt_default%5bprop%5d%20AND%20seqstat_complete%5bprop%5d" TargetMode="External"/><Relationship Id="rId72" Type="http://schemas.openxmlformats.org/officeDocument/2006/relationships/hyperlink" Target="https://www.ncbi.nlm.nih.gov/entrez/query.fcgi?cmd=PureSearch&amp;db=genomeprj&amp;details_term=Basidiomycota%5bOrganism%5d%20AND%20seqstat_any%20AND%20pt_default%5bprop%5d%20AND%20seqstat_assembly%5bprop%5d" TargetMode="External"/><Relationship Id="rId80" Type="http://schemas.openxmlformats.org/officeDocument/2006/relationships/hyperlink" Target="https://www.ncbi.nlm.nih.gov/entrez/query.fcgi?cmd=PureSearch&amp;db=genomeprj&amp;details_term=Eukaryota%5bOrganism%5d%20NOT%20Viridiplantae%20NOT%20Metazoa%20NOT%20Fungi%20AND%20seqstat_any%20AND%20pt_default%5bprop%5d%20AND%20seqstat_assembly%5bprop%5d" TargetMode="External"/><Relationship Id="rId85" Type="http://schemas.openxmlformats.org/officeDocument/2006/relationships/hyperlink" Target="https://www.ncbi.nlm.nih.gov/entrez/query.fcgi?cmd=PureSearch&amp;db=genomeprj&amp;details_term=Apicomplexa%5bOrganism%5d%20AND%20seqstat_any%20AND%20pt_default%5bprop%5d%20AND%20seqstat_inprogress%5bprop%5d" TargetMode="External"/><Relationship Id="rId93" Type="http://schemas.openxmlformats.org/officeDocument/2006/relationships/hyperlink" Target="https://www.ncbi.nlm.nih.gov/entrez/query.fcgi?cmd=PureSearch&amp;db=genomeprj&amp;details_term=Eukaryota%5bOrganism%5d%20NOT%20Apicomplexa%20NOT%20Kinetoplastida%20NOT%20Viridiplantae%20NOT%20Metazoa%20NOT%20Fungi%20AND%20seqstat_any%20AND%20pt_default%5bprop%5d%20AND%20seqstat_inprogress%5bprop%5d" TargetMode="External"/><Relationship Id="rId3" Type="http://schemas.openxmlformats.org/officeDocument/2006/relationships/hyperlink" Target="https://www.ncbi.nlm.nih.gov/entrez/query.fcgi?cmd=PureSearch&amp;db=genomeprj&amp;details_term=(Archaea%5bOrganism%5d%20OR%20Bacteria%5bOrganism%5d)%20AND%20seqstat_any%20AND%20pt_default%5bprop%5d%20AND%20seqstat_complete%5bprop%5d" TargetMode="External"/><Relationship Id="rId12" Type="http://schemas.openxmlformats.org/officeDocument/2006/relationships/hyperlink" Target="https://www.ncbi.nlm.nih.gov/entrez/query.fcgi?cmd=PureSearch&amp;db=genomeprj&amp;details_term=Bacteria%5bOrganism%5d%20AND%20seqstat_any%20AND%20pt_default%5bprop%5d%20AND%20seqstat_assembly%5bprop%5d" TargetMode="External"/><Relationship Id="rId17" Type="http://schemas.openxmlformats.org/officeDocument/2006/relationships/hyperlink" Target="https://www.ncbi.nlm.nih.gov/entrez/query.fcgi?cmd=PureSearch&amp;db=genomeprj&amp;details_term=Eukaryota%5bOrganism%5d%20AND%20seqstat_any%20AND%20pt_default%5bprop%5d%20AND%20seqstat_inprogress%5bprop%5d" TargetMode="External"/><Relationship Id="rId25" Type="http://schemas.openxmlformats.org/officeDocument/2006/relationships/hyperlink" Target="https://www.ncbi.nlm.nih.gov/entrez/query.fcgi?cmd=PureSearch&amp;db=genomeprj&amp;details_term=Mammalia%5bOrganism%5d%20AND%20seqstat_any%20AND%20pt_default%5bprop%5d%20AND%20seqstat_inprogress%5bprop%5d" TargetMode="External"/><Relationship Id="rId33" Type="http://schemas.openxmlformats.org/officeDocument/2006/relationships/hyperlink" Target="https://www.ncbi.nlm.nih.gov/entrez/query.fcgi?cmd=PureSearch&amp;db=genomeprj&amp;details_term=Hexapoda%5bOrganism%5d%20AND%20seqstat_any%20AND%20pt_default%5bprop%5d%20AND%20seqstat_complete%5bprop%5d" TargetMode="External"/><Relationship Id="rId38" Type="http://schemas.openxmlformats.org/officeDocument/2006/relationships/hyperlink" Target="https://www.ncbi.nlm.nih.gov/entrez/query.fcgi?cmd=PureSearch&amp;db=genomeprj&amp;details_term=Platyhelminthes%5bOrganism%5d%20AND%20seqstat_any%20AND%20pt_default%5bprop%5d%20AND%20seqstat_inprogress%5bprop%5d" TargetMode="External"/><Relationship Id="rId46" Type="http://schemas.openxmlformats.org/officeDocument/2006/relationships/hyperlink" Target="https://www.ncbi.nlm.nih.gov/entrez/query.fcgi?cmd=PureSearch&amp;db=genomeprj&amp;details_term=Sauropsida%5bOrganism%5d%20NOT%20Aves%5bOrganism%5d%20AND%20seqstat_any%20AND%20pt_default%5bprop%5d%20AND%20seqstat_assembly%5bprop%5d" TargetMode="External"/><Relationship Id="rId59" Type="http://schemas.openxmlformats.org/officeDocument/2006/relationships/hyperlink" Target="https://www.ncbi.nlm.nih.gov/entrez/query.fcgi?cmd=PureSearch&amp;db=genomeprj&amp;details_term=Chlorophyta%5bOrganism%5d%20AND%20seqstat_any%20AND%20pt_default%5bprop%5d%20AND%20seqstat_complete%5bprop%5d" TargetMode="External"/><Relationship Id="rId67" Type="http://schemas.openxmlformats.org/officeDocument/2006/relationships/hyperlink" Target="https://www.ncbi.nlm.nih.gov/entrez/query.fcgi?cmd=PureSearch&amp;db=genomeprj&amp;details_term=Ascomycota%5bOrganism%5d%20AND%20seqstat_any%20AND%20pt_default%5bprop%5d%20AND%20seqstat_complete%5bprop%5d" TargetMode="External"/><Relationship Id="rId20" Type="http://schemas.openxmlformats.org/officeDocument/2006/relationships/hyperlink" Target="https://www.ncbi.nlm.nih.gov/entrez/query.fcgi?cmd=PureSearch&amp;db=genomeprj&amp;details_term=Metazoa%5bOrganism%5d%20AND%20seqstat_any%20AND%20pt_default%5bprop%5d%20AND%20seqstat_assembly%5bprop%5d" TargetMode="External"/><Relationship Id="rId41" Type="http://schemas.openxmlformats.org/officeDocument/2006/relationships/hyperlink" Target="https://www.ncbi.nlm.nih.gov/entrez/query.fcgi?cmd=PureSearch&amp;db=genomeprj&amp;details_term=Nematoda%5bOrganism%5d%20AND%20seqstat_any%20AND%20pt_default%5bprop%5d%20AND%20seqstat_assembly%5bprop%5d" TargetMode="External"/><Relationship Id="rId54" Type="http://schemas.openxmlformats.org/officeDocument/2006/relationships/hyperlink" Target="https://www.ncbi.nlm.nih.gov/entrez/query.fcgi?cmd=PureSearch&amp;db=genomeprj&amp;details_term=Embryophyta%5bOrganism%5d%20AND%20seqstat_any%20AND%20pt_default%5bprop%5d" TargetMode="External"/><Relationship Id="rId62" Type="http://schemas.openxmlformats.org/officeDocument/2006/relationships/hyperlink" Target="https://www.ncbi.nlm.nih.gov/entrez/query.fcgi?cmd=PureSearch&amp;db=genomeprj&amp;details_term=Fungi%5bOrganism%5d%20AND%20seqstat_any%20AND%20pt_default%5bprop%5d" TargetMode="External"/><Relationship Id="rId70" Type="http://schemas.openxmlformats.org/officeDocument/2006/relationships/hyperlink" Target="https://www.ncbi.nlm.nih.gov/entrez/query.fcgi?cmd=PureSearch&amp;db=genomeprj&amp;details_term=Basidiomycota%5bOrganism%5d%20AND%20seqstat_any%20AND%20pt_default%5bprop%5d" TargetMode="External"/><Relationship Id="rId75" Type="http://schemas.openxmlformats.org/officeDocument/2006/relationships/hyperlink" Target="https://www.ncbi.nlm.nih.gov/entrez/query.fcgi?cmd=PureSearch&amp;db=genomeprj&amp;details_term=Fungi%5bOrganism%5d%20NOT%20Ascomycota%5bOrganism%5d%20NOT%20Basidiomycota%5bOrganism%5d%20AND%20seqstat_any%20AND%20pt_default%5bprop%5d%20AND%20seqstat_complete%5bprop%5d" TargetMode="External"/><Relationship Id="rId83" Type="http://schemas.openxmlformats.org/officeDocument/2006/relationships/hyperlink" Target="https://www.ncbi.nlm.nih.gov/entrez/query.fcgi?cmd=PureSearch&amp;db=genomeprj&amp;details_term=Apicomplexa%5bOrganism%5d%20AND%20seqstat_any%20AND%20pt_default%5bprop%5d%20AND%20seqstat_complete%5bprop%5d" TargetMode="External"/><Relationship Id="rId88" Type="http://schemas.openxmlformats.org/officeDocument/2006/relationships/hyperlink" Target="https://www.ncbi.nlm.nih.gov/entrez/query.fcgi?cmd=PureSearch&amp;db=genomeprj&amp;details_term=Kinetoplastida%5bOrganism%5d%20AND%20seqstat_any%20AND%20pt_default%5bprop%5d%20AND%20seqstat_assembly%5bprop%5d" TargetMode="External"/><Relationship Id="rId91" Type="http://schemas.openxmlformats.org/officeDocument/2006/relationships/hyperlink" Target="https://www.ncbi.nlm.nih.gov/entrez/query.fcgi?cmd=PureSearch&amp;db=genomeprj&amp;details_term=Eukaryota%5bOrganism%5d%20NOT%20Apicomplexa%20NOT%20Kinetoplastida%20NOT%20Viridiplantae%20NOT%20Metazoa%20NOT%20Fungi%20AND%20seqstat_any%20AND%20pt_default%5bprop%5d%20AND%20seqstat_complete%5bprop%5d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cbi.nlm.nih.gov/entrez/query.fcgi?cmd=PureSearch&amp;db=genomeprj&amp;details_term=Archaea%5bOrganism%5d%20AND%20seqstat_any%20AND%20pt_default%5bprop%5d" TargetMode="External"/><Relationship Id="rId15" Type="http://schemas.openxmlformats.org/officeDocument/2006/relationships/hyperlink" Target="https://www.ncbi.nlm.nih.gov/entrez/query.fcgi?cmd=PureSearch&amp;db=genomeprj&amp;details_term=Eukaryota%5bOrganism%5d%20AND%20seqstat_any%20AND%20pt_default%5bprop%5d%20AND%20seqstat_complete%5bprop%5d" TargetMode="External"/><Relationship Id="rId23" Type="http://schemas.openxmlformats.org/officeDocument/2006/relationships/hyperlink" Target="https://www.ncbi.nlm.nih.gov/entrez/query.fcgi?cmd=PureSearch&amp;db=genomeprj&amp;details_term=Mammalia%5bOrganism%5d%20AND%20seqstat_any%20AND%20pt_default%5bprop%5d%20AND%20seqstat_complete%5bprop%5d" TargetMode="External"/><Relationship Id="rId28" Type="http://schemas.openxmlformats.org/officeDocument/2006/relationships/hyperlink" Target="https://www.ncbi.nlm.nih.gov/entrez/query.fcgi?cmd=PureSearch&amp;db=genomeprj&amp;details_term=Aves%5bOrganism%5d%20AND%20seqstat_any%20AND%20pt_default%5bprop%5d%20AND%20seqstat_inprogress%5bprop%5d" TargetMode="External"/><Relationship Id="rId36" Type="http://schemas.openxmlformats.org/officeDocument/2006/relationships/hyperlink" Target="https://www.ncbi.nlm.nih.gov/entrez/query.fcgi?cmd=PureSearch&amp;db=genomeprj&amp;details_term=Platyhelminthes%5bOrganism%5d%20AND%20seqstat_any%20AND%20pt_default%5bprop%5d" TargetMode="External"/><Relationship Id="rId49" Type="http://schemas.openxmlformats.org/officeDocument/2006/relationships/hyperlink" Target="https://www.ncbi.nlm.nih.gov/entrez/query.fcgi?cmd=PureSearch&amp;db=genomeprj&amp;details_term=Metazoa%5bOrganism%5d%20NOT%20Insecta%20NOT%20Mammalia%20NOT%20Nematoda%20NOT%20Craniata%20NOT%20Sauropsida%20NOT%20Aves%20AND%20seqstat_any%20AND%20pt_default%5bprop%5d%20AND%20seqstat_inprogress%5bprop%5d" TargetMode="External"/><Relationship Id="rId57" Type="http://schemas.openxmlformats.org/officeDocument/2006/relationships/hyperlink" Target="https://www.ncbi.nlm.nih.gov/entrez/query.fcgi?cmd=PureSearch&amp;db=genomeprj&amp;details_term=Embryophyta%5bOrganism%5d%20AND%20seqstat_any%20AND%20pt_default%5bprop%5d%20AND%20seqstat_inprogress%5bprop%5d" TargetMode="External"/><Relationship Id="rId10" Type="http://schemas.openxmlformats.org/officeDocument/2006/relationships/hyperlink" Target="https://www.ncbi.nlm.nih.gov/entrez/query.fcgi?cmd=PureSearch&amp;db=genomeprj&amp;details_term=Bacteria%5bOrganism%5d%20AND%20seqstat_any%20AND%20pt_default%5bprop%5d" TargetMode="External"/><Relationship Id="rId31" Type="http://schemas.openxmlformats.org/officeDocument/2006/relationships/hyperlink" Target="https://www.ncbi.nlm.nih.gov/entrez/query.fcgi?cmd=PureSearch&amp;db=genomeprj&amp;details_term=Craniata%5bOrganism%5d%20NOT%20Tetrapoda%5bOrganism%5d%20AND%20seqstat_any%20AND%20pt_default%5bprop%5d%20AND%20seqstat_inprogress%5bprop%5d" TargetMode="External"/><Relationship Id="rId44" Type="http://schemas.openxmlformats.org/officeDocument/2006/relationships/hyperlink" Target="https://www.ncbi.nlm.nih.gov/entrez/query.fcgi?cmd=PureSearch&amp;db=genomeprj&amp;details_term=Amphibia%5bOrganism%5d%20AND%20seqstat_any%20AND%20pt_default%5bprop%5d%20AND%20seqstat_assembly%5bprop%5d" TargetMode="External"/><Relationship Id="rId52" Type="http://schemas.openxmlformats.org/officeDocument/2006/relationships/hyperlink" Target="https://www.ncbi.nlm.nih.gov/entrez/query.fcgi?cmd=PureSearch&amp;db=genomeprj&amp;details_term=Viridiplantae%5bOrganism%5d%20AND%20seqstat_any%20AND%20pt_default%5bprop%5d%20AND%20seqstat_assembly%5bprop%5d" TargetMode="External"/><Relationship Id="rId60" Type="http://schemas.openxmlformats.org/officeDocument/2006/relationships/hyperlink" Target="https://www.ncbi.nlm.nih.gov/entrez/query.fcgi?cmd=PureSearch&amp;db=genomeprj&amp;details_term=Chlorophyta%5bOrganism%5d%20AND%20seqstat_any%20AND%20pt_default%5bprop%5d%20AND%20seqstat_assembly%5bprop%5d" TargetMode="External"/><Relationship Id="rId65" Type="http://schemas.openxmlformats.org/officeDocument/2006/relationships/hyperlink" Target="https://www.ncbi.nlm.nih.gov/entrez/query.fcgi?cmd=PureSearch&amp;db=genomeprj&amp;details_term=Fungi%5bOrganism%5d%20AND%20seqstat_any%20AND%20pt_default%5bprop%5d%20AND%20seqstat_inprogress%5bprop%5d" TargetMode="External"/><Relationship Id="rId73" Type="http://schemas.openxmlformats.org/officeDocument/2006/relationships/hyperlink" Target="https://www.ncbi.nlm.nih.gov/entrez/query.fcgi?cmd=PureSearch&amp;db=genomeprj&amp;details_term=Basidiomycota%5bOrganism%5d%20AND%20seqstat_any%20AND%20pt_default%5bprop%5d%20AND%20seqstat_inprogress%5bprop%5d" TargetMode="External"/><Relationship Id="rId78" Type="http://schemas.openxmlformats.org/officeDocument/2006/relationships/hyperlink" Target="https://www.ncbi.nlm.nih.gov/entrez/query.fcgi?cmd=PureSearch&amp;db=genomeprj&amp;details_term=Eukaryota%5bOrganism%5d%20NOT%20Viridiplantae%20NOT%20Metazoa%20NOT%20Fungi%20AND%20seqstat_any%20AND%20pt_default%5bprop%5d" TargetMode="External"/><Relationship Id="rId81" Type="http://schemas.openxmlformats.org/officeDocument/2006/relationships/hyperlink" Target="https://www.ncbi.nlm.nih.gov/entrez/query.fcgi?cmd=PureSearch&amp;db=genomeprj&amp;details_term=Eukaryota%5bOrganism%5d%20NOT%20Viridiplantae%20NOT%20Metazoa%20NOT%20Fungi%20AND%20seqstat_any%20AND%20pt_default%5bprop%5d%20AND%20seqstat_inprogress%5bprop%5d" TargetMode="External"/><Relationship Id="rId86" Type="http://schemas.openxmlformats.org/officeDocument/2006/relationships/hyperlink" Target="https://www.ncbi.nlm.nih.gov/entrez/query.fcgi?cmd=PureSearch&amp;db=genomeprj&amp;details_term=Kinetoplastida%5bOrganism%5d%20AND%20seqstat_any%20AND%20pt_default%5bprop%5d" TargetMode="External"/><Relationship Id="rId94" Type="http://schemas.openxmlformats.org/officeDocument/2006/relationships/image" Target="../media/image16.gif"/><Relationship Id="rId4" Type="http://schemas.openxmlformats.org/officeDocument/2006/relationships/hyperlink" Target="https://www.ncbi.nlm.nih.gov/entrez/query.fcgi?cmd=PureSearch&amp;db=genomeprj&amp;details_term=(Archaea%5bOrganism%5d%20OR%20Bacteria%5bOrganism%5d)%20AND%20seqstat_any%20AND%20pt_default%5bprop%5d%20AND%20seqstat_assembly%5bprop%5d" TargetMode="External"/><Relationship Id="rId9" Type="http://schemas.openxmlformats.org/officeDocument/2006/relationships/hyperlink" Target="https://www.ncbi.nlm.nih.gov/entrez/query.fcgi?cmd=PureSearch&amp;db=genomeprj&amp;details_term=Archaea%5bOrganism%5d%20AND%20seqstat_any%20AND%20pt_default%5bprop%5d%20AND%20seqstat_inprogress%5bprop%5d" TargetMode="External"/><Relationship Id="rId13" Type="http://schemas.openxmlformats.org/officeDocument/2006/relationships/hyperlink" Target="https://www.ncbi.nlm.nih.gov/entrez/query.fcgi?cmd=PureSearch&amp;db=genomeprj&amp;details_term=Bacteria%5bOrganism%5d%20AND%20seqstat_any%20AND%20pt_default%5bprop%5d%20AND%20seqstat_inprogress%5bprop%5d" TargetMode="External"/><Relationship Id="rId18" Type="http://schemas.openxmlformats.org/officeDocument/2006/relationships/hyperlink" Target="https://www.ncbi.nlm.nih.gov/entrez/query.fcgi?cmd=PureSearch&amp;db=genomeprj&amp;details_term=Metazoa%5bOrganism%5d%20AND%20seqstat_any%20AND%20pt_default%5bprop%5d" TargetMode="External"/><Relationship Id="rId39" Type="http://schemas.openxmlformats.org/officeDocument/2006/relationships/hyperlink" Target="https://www.ncbi.nlm.nih.gov/entrez/query.fcgi?cmd=PureSearch&amp;db=genomeprj&amp;details_term=Nematoda%5bOrganism%5d%20AND%20seqstat_any%20AND%20pt_default%5bprop%5d" TargetMode="External"/><Relationship Id="rId34" Type="http://schemas.openxmlformats.org/officeDocument/2006/relationships/hyperlink" Target="https://www.ncbi.nlm.nih.gov/entrez/query.fcgi?cmd=PureSearch&amp;db=genomeprj&amp;details_term=Hexapoda%5bOrganism%5d%20AND%20seqstat_any%20AND%20pt_default%5bprop%5d%20AND%20seqstat_assembly%5bprop%5d" TargetMode="External"/><Relationship Id="rId50" Type="http://schemas.openxmlformats.org/officeDocument/2006/relationships/hyperlink" Target="https://www.ncbi.nlm.nih.gov/entrez/query.fcgi?cmd=PureSearch&amp;db=genomeprj&amp;details_term=Viridiplantae%5bOrganism%5d%20AND%20seqstat_any%20AND%20pt_default%5bprop%5d" TargetMode="External"/><Relationship Id="rId55" Type="http://schemas.openxmlformats.org/officeDocument/2006/relationships/hyperlink" Target="https://www.ncbi.nlm.nih.gov/entrez/query.fcgi?cmd=PureSearch&amp;db=genomeprj&amp;details_term=Embryophyta%5bOrganism%5d%20AND%20seqstat_any%20AND%20pt_default%5bprop%5d%20AND%20seqstat_complete%5bprop%5d" TargetMode="External"/><Relationship Id="rId76" Type="http://schemas.openxmlformats.org/officeDocument/2006/relationships/hyperlink" Target="https://www.ncbi.nlm.nih.gov/entrez/query.fcgi?cmd=PureSearch&amp;db=genomeprj&amp;details_term=Fungi%5bOrganism%5d%20NOT%20Ascomycota%5bOrganism%5d%20NOT%20Basidiomycota%5bOrganism%5d%20AND%20seqstat_any%20AND%20pt_default%5bprop%5d%20AND%20seqstat_assembly%5bprop%5d" TargetMode="External"/><Relationship Id="rId7" Type="http://schemas.openxmlformats.org/officeDocument/2006/relationships/hyperlink" Target="https://www.ncbi.nlm.nih.gov/entrez/query.fcgi?cmd=PureSearch&amp;db=genomeprj&amp;details_term=Archaea%5bOrganism%5d%20AND%20seqstat_any%20AND%20pt_default%5bprop%5d%20AND%20seqstat_complete%5bprop%5d" TargetMode="External"/><Relationship Id="rId71" Type="http://schemas.openxmlformats.org/officeDocument/2006/relationships/hyperlink" Target="https://www.ncbi.nlm.nih.gov/entrez/query.fcgi?cmd=PureSearch&amp;db=genomeprj&amp;details_term=Basidiomycota%5bOrganism%5d%20AND%20seqstat_any%20AND%20pt_default%5bprop%5d%20AND%20seqstat_complete%5bprop%5d" TargetMode="External"/><Relationship Id="rId92" Type="http://schemas.openxmlformats.org/officeDocument/2006/relationships/hyperlink" Target="https://www.ncbi.nlm.nih.gov/entrez/query.fcgi?cmd=PureSearch&amp;db=genomeprj&amp;details_term=Eukaryota%5bOrganism%5d%20NOT%20Apicomplexa%20NOT%20Kinetoplastida%20NOT%20Viridiplantae%20NOT%20Metazoa%20NOT%20Fungi%20AND%20seqstat_any%20AND%20pt_default%5bprop%5d%20AND%20seqstat_assembly%5bprop%5d" TargetMode="External"/><Relationship Id="rId2" Type="http://schemas.openxmlformats.org/officeDocument/2006/relationships/hyperlink" Target="https://www.ncbi.nlm.nih.gov/entrez/query.fcgi?cmd=PureSearch&amp;db=genomeprj&amp;details_term=(Archaea%5bOrganism%5d%20OR%20Bacteria%5bOrganism%5d)%20AND%20seqstat_any%20AND%20pt_default%5bprop%5d" TargetMode="External"/><Relationship Id="rId29" Type="http://schemas.openxmlformats.org/officeDocument/2006/relationships/hyperlink" Target="https://www.ncbi.nlm.nih.gov/entrez/query.fcgi?cmd=PureSearch&amp;db=genomeprj&amp;details_term=Craniata%5bOrganism%5d%20NOT%20Tetrapoda%5bOrganism%5d%20AND%20seqstat_any%20AND%20pt_default%5bprop%5d" TargetMode="External"/><Relationship Id="rId24" Type="http://schemas.openxmlformats.org/officeDocument/2006/relationships/hyperlink" Target="https://www.ncbi.nlm.nih.gov/entrez/query.fcgi?cmd=PureSearch&amp;db=genomeprj&amp;details_term=Mammalia%5bOrganism%5d%20AND%20seqstat_any%20AND%20pt_default%5bprop%5d%20AND%20seqstat_assembly%5bprop%5d" TargetMode="External"/><Relationship Id="rId40" Type="http://schemas.openxmlformats.org/officeDocument/2006/relationships/hyperlink" Target="https://www.ncbi.nlm.nih.gov/entrez/query.fcgi?cmd=PureSearch&amp;db=genomeprj&amp;details_term=Nematoda%5bOrganism%5d%20AND%20seqstat_any%20AND%20pt_default%5bprop%5d%20AND%20seqstat_complete%5bprop%5d" TargetMode="External"/><Relationship Id="rId45" Type="http://schemas.openxmlformats.org/officeDocument/2006/relationships/hyperlink" Target="https://www.ncbi.nlm.nih.gov/entrez/query.fcgi?cmd=PureSearch&amp;db=genomeprj&amp;details_term=Sauropsida%5bOrganism%5d%20NOT%20Aves%5bOrganism%5d%20AND%20seqstat_any%20AND%20pt_default%5bprop%5d" TargetMode="External"/><Relationship Id="rId66" Type="http://schemas.openxmlformats.org/officeDocument/2006/relationships/hyperlink" Target="https://www.ncbi.nlm.nih.gov/entrez/query.fcgi?cmd=PureSearch&amp;db=genomeprj&amp;details_term=Ascomycota%5bOrganism%5d%20AND%20seqstat_any%20AND%20pt_default%5bprop%5d" TargetMode="External"/><Relationship Id="rId87" Type="http://schemas.openxmlformats.org/officeDocument/2006/relationships/hyperlink" Target="https://www.ncbi.nlm.nih.gov/entrez/query.fcgi?cmd=PureSearch&amp;db=genomeprj&amp;details_term=Kinetoplastida%5bOrganism%5d%20AND%20seqstat_any%20AND%20pt_default%5bprop%5d%20AND%20seqstat_complete%5bprop%5d" TargetMode="External"/><Relationship Id="rId61" Type="http://schemas.openxmlformats.org/officeDocument/2006/relationships/hyperlink" Target="https://www.ncbi.nlm.nih.gov/entrez/query.fcgi?cmd=PureSearch&amp;db=genomeprj&amp;details_term=Chlorophyta%5bOrganism%5d%20AND%20seqstat_any%20AND%20pt_default%5bprop%5d%20AND%20seqstat_inprogress%5bprop%5d" TargetMode="External"/><Relationship Id="rId82" Type="http://schemas.openxmlformats.org/officeDocument/2006/relationships/hyperlink" Target="https://www.ncbi.nlm.nih.gov/entrez/query.fcgi?cmd=PureSearch&amp;db=genomeprj&amp;details_term=Apicomplexa%5bOrganism%5d%20AND%20seqstat_any%20AND%20pt_default%5bprop%5d" TargetMode="External"/><Relationship Id="rId19" Type="http://schemas.openxmlformats.org/officeDocument/2006/relationships/hyperlink" Target="https://www.ncbi.nlm.nih.gov/entrez/query.fcgi?cmd=PureSearch&amp;db=genomeprj&amp;details_term=Metazoa%5bOrganism%5d%20AND%20seqstat_any%20AND%20pt_default%5bprop%5d%20AND%20seqstat_complete%5bprop%5d" TargetMode="External"/><Relationship Id="rId14" Type="http://schemas.openxmlformats.org/officeDocument/2006/relationships/hyperlink" Target="https://www.ncbi.nlm.nih.gov/entrez/query.fcgi?cmd=PureSearch&amp;db=genomeprj&amp;details_term=Eukaryota%5bOrganism%5d%20AND%20seqstat_any%20AND%20pt_default%5bprop%5d" TargetMode="External"/><Relationship Id="rId30" Type="http://schemas.openxmlformats.org/officeDocument/2006/relationships/hyperlink" Target="https://www.ncbi.nlm.nih.gov/entrez/query.fcgi?cmd=PureSearch&amp;db=genomeprj&amp;details_term=Craniata%5bOrganism%5d%20NOT%20Tetrapoda%5bOrganism%5d%20AND%20seqstat_any%20AND%20pt_default%5bprop%5d%20AND%20seqstat_assembly%5bprop%5d" TargetMode="External"/><Relationship Id="rId35" Type="http://schemas.openxmlformats.org/officeDocument/2006/relationships/hyperlink" Target="https://www.ncbi.nlm.nih.gov/entrez/query.fcgi?cmd=PureSearch&amp;db=genomeprj&amp;details_term=Hexapoda%5bOrganism%5d%20AND%20seqstat_any%20AND%20pt_default%5bprop%5d%20AND%20seqstat_inprogress%5bprop%5d" TargetMode="External"/><Relationship Id="rId56" Type="http://schemas.openxmlformats.org/officeDocument/2006/relationships/hyperlink" Target="https://www.ncbi.nlm.nih.gov/entrez/query.fcgi?cmd=PureSearch&amp;db=genomeprj&amp;details_term=Embryophyta%5bOrganism%5d%20AND%20seqstat_any%20AND%20pt_default%5bprop%5d%20AND%20seqstat_assembly%5bprop%5d" TargetMode="External"/><Relationship Id="rId77" Type="http://schemas.openxmlformats.org/officeDocument/2006/relationships/hyperlink" Target="https://www.ncbi.nlm.nih.gov/entrez/query.fcgi?cmd=PureSearch&amp;db=genomeprj&amp;details_term=Fungi%5bOrganism%5d%20NOT%20Ascomycota%5bOrganism%5d%20NOT%20Basidiomycota%5bOrganism%5d%20AND%20seqstat_any%20AND%20pt_default%5bprop%5d%20AND%20seqstat_inprogress%5bprop%5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83642"/>
            <a:ext cx="12192000" cy="846161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>
            <a:noAutofit/>
          </a:bodyPr>
          <a:lstStyle/>
          <a:p>
            <a:r>
              <a:rPr lang="en-CA" sz="4800" b="1" dirty="0">
                <a:solidFill>
                  <a:schemeClr val="bg1"/>
                </a:solidFill>
              </a:rPr>
              <a:t>Genomics and Bioinformatics  </a:t>
            </a:r>
            <a:endParaRPr lang="en-CA" sz="4800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1367048" y="3429000"/>
            <a:ext cx="9457899" cy="1103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800" b="1" dirty="0"/>
              <a:t>Jean Pierre </a:t>
            </a:r>
            <a:r>
              <a:rPr lang="en-CA" sz="2800" b="1" dirty="0" err="1"/>
              <a:t>Musabyimana</a:t>
            </a:r>
            <a:r>
              <a:rPr lang="en-CA" sz="2800" b="1" dirty="0"/>
              <a:t>, MSc, MGHD, </a:t>
            </a:r>
            <a:r>
              <a:rPr lang="en-CA" sz="2800" b="1" dirty="0" err="1"/>
              <a:t>PhDc</a:t>
            </a:r>
            <a:endParaRPr lang="en-CA" sz="2800" b="1" dirty="0"/>
          </a:p>
          <a:p>
            <a:r>
              <a:rPr lang="en-CA" sz="1800" b="1" dirty="0"/>
              <a:t>Infection Biologist and global Health researcher</a:t>
            </a:r>
          </a:p>
          <a:p>
            <a:pPr marL="800100" lvl="1" indent="-342900" algn="l">
              <a:buFontTx/>
              <a:buChar char="-"/>
            </a:pP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045160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Types </a:t>
            </a:r>
            <a:r>
              <a:rPr lang="en-CA" sz="3600" b="1">
                <a:solidFill>
                  <a:schemeClr val="bg1"/>
                </a:solidFill>
              </a:rPr>
              <a:t>of genomes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681413"/>
            <a:ext cx="12191998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CA" sz="2000" dirty="0"/>
              <a:t>Genome sizes, organization, content vary greatly across life</a:t>
            </a:r>
          </a:p>
          <a:p>
            <a:pPr marL="342900" indent="-342900" algn="l">
              <a:buFontTx/>
              <a:buChar char="-"/>
            </a:pPr>
            <a:r>
              <a:rPr lang="en-CA" sz="2000" u="sng" dirty="0"/>
              <a:t>Viruses</a:t>
            </a:r>
            <a:r>
              <a:rPr lang="en-CA" sz="2000" dirty="0"/>
              <a:t> -&gt; Smallest genomes, from </a:t>
            </a:r>
            <a:r>
              <a:rPr lang="en-CA" sz="2000" dirty="0" err="1"/>
              <a:t>viriods</a:t>
            </a:r>
            <a:r>
              <a:rPr lang="en-CA" sz="2000" dirty="0"/>
              <a:t> (300-400bp) to bacterial sized genome (2.8 </a:t>
            </a:r>
            <a:r>
              <a:rPr lang="en-CA" sz="2000" dirty="0" err="1"/>
              <a:t>Mbp</a:t>
            </a:r>
            <a:r>
              <a:rPr lang="en-CA" sz="2000" dirty="0"/>
              <a:t>)</a:t>
            </a:r>
          </a:p>
          <a:p>
            <a:pPr marL="342900" indent="-342900" algn="l">
              <a:buFontTx/>
              <a:buChar char="-"/>
            </a:pPr>
            <a:r>
              <a:rPr lang="en-CA" sz="2000" dirty="0"/>
              <a:t>ss/dsDNA or ss/dsRNA linear or circular, mono or multi-partite (not copies)</a:t>
            </a:r>
          </a:p>
          <a:p>
            <a:pPr marL="342900" indent="-342900" algn="l">
              <a:buFontTx/>
              <a:buChar char="-"/>
            </a:pPr>
            <a:r>
              <a:rPr lang="en-CA" sz="2000" dirty="0"/>
              <a:t>“Easier” Genomics due to small size of genome, low number of coding proteins</a:t>
            </a:r>
          </a:p>
          <a:p>
            <a:pPr marL="342900" indent="-342900" algn="l">
              <a:buFontTx/>
              <a:buChar char="-"/>
            </a:pPr>
            <a:r>
              <a:rPr lang="en-CA" sz="2000" dirty="0"/>
              <a:t>“Harder” due to high rate of mutation -&gt; many sequences in one infection</a:t>
            </a:r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10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C80CCF-9DEB-45CC-A1F5-274987EBD883}"/>
              </a:ext>
            </a:extLst>
          </p:cNvPr>
          <p:cNvGrpSpPr/>
          <p:nvPr/>
        </p:nvGrpSpPr>
        <p:grpSpPr>
          <a:xfrm>
            <a:off x="287318" y="2686226"/>
            <a:ext cx="6165446" cy="1686484"/>
            <a:chOff x="147122" y="3153288"/>
            <a:chExt cx="5065093" cy="13854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47CD2F7-C4A6-4DBE-B7BE-5DDDA4AD7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5655" b="19653"/>
            <a:stretch/>
          </p:blipFill>
          <p:spPr>
            <a:xfrm>
              <a:off x="147122" y="3484765"/>
              <a:ext cx="5065093" cy="10540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D5F09BB-2F43-4F71-8E90-0112F30CF0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1536"/>
            <a:stretch/>
          </p:blipFill>
          <p:spPr>
            <a:xfrm>
              <a:off x="147122" y="3153288"/>
              <a:ext cx="5065093" cy="331477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2F82E0BB-122D-4B56-B69C-9C9B3FB32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851" y="4666140"/>
            <a:ext cx="1943349" cy="19355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4209E4-4AF3-4F57-9EAC-69785FAF8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2" y="4858568"/>
            <a:ext cx="4880058" cy="1015945"/>
          </a:xfrm>
          <a:prstGeom prst="rect">
            <a:avLst/>
          </a:prstGeom>
        </p:spPr>
      </p:pic>
      <p:pic>
        <p:nvPicPr>
          <p:cNvPr id="3094" name="Picture 22" descr="Meet Pandoravirus! Scientists Surprised to Discover New Giant ...">
            <a:extLst>
              <a:ext uri="{FF2B5EF4-FFF2-40B4-BE49-F238E27FC236}">
                <a16:creationId xmlns:a16="http://schemas.microsoft.com/office/drawing/2014/main" id="{3020AB29-3014-457A-9F7E-96EBB9D04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200" y="4666140"/>
            <a:ext cx="1935560" cy="193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Influenza">
            <a:extLst>
              <a:ext uri="{FF2B5EF4-FFF2-40B4-BE49-F238E27FC236}">
                <a16:creationId xmlns:a16="http://schemas.microsoft.com/office/drawing/2014/main" id="{989D39D6-165C-4F52-B9B3-9FF3864C4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531" y="4660639"/>
            <a:ext cx="1650320" cy="193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Hepatitis B - Wikipedia">
            <a:extLst>
              <a:ext uri="{FF2B5EF4-FFF2-40B4-BE49-F238E27FC236}">
                <a16:creationId xmlns:a16="http://schemas.microsoft.com/office/drawing/2014/main" id="{AD5F7717-BA50-46C5-B4FC-954C78D44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817431" y="4993504"/>
            <a:ext cx="1907962" cy="124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0A93ADB-D3DE-4F0F-8856-FB2B27F25D2D}"/>
              </a:ext>
            </a:extLst>
          </p:cNvPr>
          <p:cNvSpPr/>
          <p:nvPr/>
        </p:nvSpPr>
        <p:spPr>
          <a:xfrm>
            <a:off x="2089925" y="4393360"/>
            <a:ext cx="763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PSTVd</a:t>
            </a:r>
            <a:endParaRPr lang="en-CA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9036320-9FEE-4F83-AFC1-17728925B40D}"/>
              </a:ext>
            </a:extLst>
          </p:cNvPr>
          <p:cNvSpPr/>
          <p:nvPr/>
        </p:nvSpPr>
        <p:spPr>
          <a:xfrm>
            <a:off x="5259348" y="4344647"/>
            <a:ext cx="1024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Hepatitis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A281241-4325-4E83-A7C2-09C94392AF48}"/>
              </a:ext>
            </a:extLst>
          </p:cNvPr>
          <p:cNvSpPr/>
          <p:nvPr/>
        </p:nvSpPr>
        <p:spPr>
          <a:xfrm>
            <a:off x="6678655" y="4339762"/>
            <a:ext cx="1043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Influenza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CF3C0F-10F0-4B9C-8150-97FE5360805D}"/>
              </a:ext>
            </a:extLst>
          </p:cNvPr>
          <p:cNvSpPr/>
          <p:nvPr/>
        </p:nvSpPr>
        <p:spPr>
          <a:xfrm>
            <a:off x="8240836" y="4339762"/>
            <a:ext cx="1539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Bacteriophage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B51CD31-555C-4618-A9CC-DC909EB18E0B}"/>
              </a:ext>
            </a:extLst>
          </p:cNvPr>
          <p:cNvSpPr/>
          <p:nvPr/>
        </p:nvSpPr>
        <p:spPr>
          <a:xfrm>
            <a:off x="10232207" y="4326699"/>
            <a:ext cx="1405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/>
              <a:t>Pandoravirus</a:t>
            </a:r>
            <a:endParaRPr lang="en-CA" dirty="0"/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5DEBCAA7-04F1-4D27-AF7F-DAA94C1ED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11" y="5845328"/>
            <a:ext cx="4880058" cy="35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E8BC01-23B3-4F90-9918-EB4C34A98B33}"/>
              </a:ext>
            </a:extLst>
          </p:cNvPr>
          <p:cNvSpPr txBox="1"/>
          <p:nvPr/>
        </p:nvSpPr>
        <p:spPr>
          <a:xfrm>
            <a:off x="5647012" y="2611955"/>
            <a:ext cx="834053" cy="507831"/>
          </a:xfrm>
          <a:prstGeom prst="rect">
            <a:avLst/>
          </a:prstGeom>
          <a:solidFill>
            <a:srgbClr val="CDD7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900" b="1" dirty="0">
                <a:latin typeface="Arial" panose="020B0604020202020204" pitchFamily="34" charset="0"/>
                <a:cs typeface="Arial" panose="020B0604020202020204" pitchFamily="34" charset="0"/>
              </a:rPr>
              <a:t>number of</a:t>
            </a:r>
          </a:p>
          <a:p>
            <a:pPr algn="ctr"/>
            <a:r>
              <a:rPr lang="en-CA" sz="900" b="1" dirty="0">
                <a:latin typeface="Arial" panose="020B0604020202020204" pitchFamily="34" charset="0"/>
                <a:cs typeface="Arial" panose="020B0604020202020204" pitchFamily="34" charset="0"/>
              </a:rPr>
              <a:t>genome</a:t>
            </a:r>
          </a:p>
          <a:p>
            <a:pPr algn="ctr"/>
            <a:r>
              <a:rPr lang="en-CA" sz="900" b="1" dirty="0">
                <a:latin typeface="Arial" panose="020B0604020202020204" pitchFamily="34" charset="0"/>
                <a:cs typeface="Arial" panose="020B0604020202020204" pitchFamily="34" charset="0"/>
              </a:rPr>
              <a:t>molecules </a:t>
            </a:r>
          </a:p>
        </p:txBody>
      </p:sp>
    </p:spTree>
    <p:extLst>
      <p:ext uri="{BB962C8B-B14F-4D97-AF65-F5344CB8AC3E}">
        <p14:creationId xmlns:p14="http://schemas.microsoft.com/office/powerpoint/2010/main" val="3007340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Types </a:t>
            </a:r>
            <a:r>
              <a:rPr lang="en-CA" sz="3600" b="1">
                <a:solidFill>
                  <a:schemeClr val="bg1"/>
                </a:solidFill>
              </a:rPr>
              <a:t>of genomes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681413"/>
            <a:ext cx="12191998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CA" sz="2000" u="sng" dirty="0"/>
              <a:t>Prokaryotes</a:t>
            </a:r>
            <a:r>
              <a:rPr lang="en-CA" sz="2000" dirty="0"/>
              <a:t> (Bacteria, archaea, organellar) -&gt; 16 </a:t>
            </a:r>
            <a:r>
              <a:rPr lang="en-CA" sz="2000" dirty="0" err="1"/>
              <a:t>Kbp</a:t>
            </a:r>
            <a:r>
              <a:rPr lang="en-CA" sz="2000" dirty="0"/>
              <a:t> (organelles) to 13 </a:t>
            </a:r>
            <a:r>
              <a:rPr lang="en-CA" sz="2000" dirty="0" err="1"/>
              <a:t>Mbp</a:t>
            </a:r>
            <a:r>
              <a:rPr lang="en-CA" sz="2000" dirty="0"/>
              <a:t>, usually 2-4 </a:t>
            </a:r>
            <a:r>
              <a:rPr lang="en-CA" sz="2000" dirty="0" err="1"/>
              <a:t>Mbp</a:t>
            </a:r>
            <a:endParaRPr lang="en-CA" sz="2000" dirty="0"/>
          </a:p>
          <a:p>
            <a:pPr marL="342900" indent="-342900" algn="l">
              <a:buFontTx/>
              <a:buChar char="-"/>
            </a:pPr>
            <a:r>
              <a:rPr lang="en-CA" sz="2000" dirty="0"/>
              <a:t>dsDNA, usually circular, sometimes linear chromosome</a:t>
            </a:r>
          </a:p>
          <a:p>
            <a:pPr marL="342900" indent="-342900" algn="l">
              <a:buFontTx/>
              <a:buChar char="-"/>
            </a:pPr>
            <a:r>
              <a:rPr lang="en-CA" sz="2000" dirty="0"/>
              <a:t>Easy to medium genomics -&gt; Larger than viruses, still a single chromosome! Medium number of protein coding genes</a:t>
            </a:r>
          </a:p>
          <a:p>
            <a:pPr marL="342900" indent="-342900" algn="l">
              <a:buFontTx/>
              <a:buChar char="-"/>
            </a:pPr>
            <a:endParaRPr lang="en-CA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7CD2F7-C4A6-4DBE-B7BE-5DDDA4AD7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346"/>
          <a:stretch/>
        </p:blipFill>
        <p:spPr>
          <a:xfrm>
            <a:off x="315566" y="4785996"/>
            <a:ext cx="5065093" cy="838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5F09BB-2F43-4F71-8E90-0112F30CF0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468"/>
          <a:stretch/>
        </p:blipFill>
        <p:spPr>
          <a:xfrm>
            <a:off x="315566" y="2298096"/>
            <a:ext cx="5065093" cy="2487900"/>
          </a:xfrm>
          <a:prstGeom prst="rect">
            <a:avLst/>
          </a:prstGeom>
        </p:spPr>
      </p:pic>
      <p:pic>
        <p:nvPicPr>
          <p:cNvPr id="3080" name="Picture 8" descr="Antibiotic treatment of Mycoplasma genitalium infection | Learning ...">
            <a:extLst>
              <a:ext uri="{FF2B5EF4-FFF2-40B4-BE49-F238E27FC236}">
                <a16:creationId xmlns:a16="http://schemas.microsoft.com/office/drawing/2014/main" id="{35FFF624-354B-4925-A79F-DC9CEFD76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56097"/>
            <a:ext cx="1755335" cy="13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athogenic Escherichia coli - Wikipedia">
            <a:extLst>
              <a:ext uri="{FF2B5EF4-FFF2-40B4-BE49-F238E27FC236}">
                <a16:creationId xmlns:a16="http://schemas.microsoft.com/office/drawing/2014/main" id="{61D5F4AF-62C4-4203-A564-F0E67285D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874" y="2256097"/>
            <a:ext cx="1558585" cy="131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orangium cellulosum , vegetative cells. | Download Scientific Diagram">
            <a:extLst>
              <a:ext uri="{FF2B5EF4-FFF2-40B4-BE49-F238E27FC236}">
                <a16:creationId xmlns:a16="http://schemas.microsoft.com/office/drawing/2014/main" id="{A10063D3-544E-4284-A1FC-54E161F51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998" y="2256097"/>
            <a:ext cx="1358421" cy="132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yrococcus furiosus, 30 years on' - Kengen - 2017 - Microbial ...">
            <a:extLst>
              <a:ext uri="{FF2B5EF4-FFF2-40B4-BE49-F238E27FC236}">
                <a16:creationId xmlns:a16="http://schemas.microsoft.com/office/drawing/2014/main" id="{D530F301-5E05-4508-AEE3-5D6303BD3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35" y="3637922"/>
            <a:ext cx="1558585" cy="205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216060-0912-4097-B0CF-F110EEA777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5506" y="3731977"/>
            <a:ext cx="1644514" cy="1958404"/>
          </a:xfrm>
          <a:prstGeom prst="rect">
            <a:avLst/>
          </a:prstGeom>
        </p:spPr>
      </p:pic>
      <p:pic>
        <p:nvPicPr>
          <p:cNvPr id="3090" name="Picture 18" descr="A. Electron microscopy picture of a higher plant chloroplast. B ...">
            <a:extLst>
              <a:ext uri="{FF2B5EF4-FFF2-40B4-BE49-F238E27FC236}">
                <a16:creationId xmlns:a16="http://schemas.microsoft.com/office/drawing/2014/main" id="{24EFE105-75E6-4CB2-9566-A251DD22E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079" y="3680473"/>
            <a:ext cx="2103082" cy="210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259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Types </a:t>
            </a:r>
            <a:r>
              <a:rPr lang="en-CA" sz="3600" b="1">
                <a:solidFill>
                  <a:schemeClr val="bg1"/>
                </a:solidFill>
              </a:rPr>
              <a:t>of genomes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681413"/>
            <a:ext cx="12191998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CA" sz="2000" u="sng" dirty="0"/>
              <a:t>Eukaryotes</a:t>
            </a:r>
            <a:r>
              <a:rPr lang="en-CA" sz="2000" dirty="0"/>
              <a:t> -&gt; 12 </a:t>
            </a:r>
            <a:r>
              <a:rPr lang="en-CA" sz="2000" dirty="0" err="1"/>
              <a:t>Mbp</a:t>
            </a:r>
            <a:r>
              <a:rPr lang="en-CA" sz="2000" dirty="0"/>
              <a:t> (Algae, yeast) to humans (3.2 </a:t>
            </a:r>
            <a:r>
              <a:rPr lang="en-CA" sz="2000" dirty="0" err="1"/>
              <a:t>Gbp</a:t>
            </a:r>
            <a:r>
              <a:rPr lang="en-CA" sz="2000" dirty="0"/>
              <a:t>) to land plants (up to 150 </a:t>
            </a:r>
            <a:r>
              <a:rPr lang="en-CA" sz="2000" dirty="0" err="1"/>
              <a:t>Gbp</a:t>
            </a:r>
            <a:r>
              <a:rPr lang="en-CA" sz="2000" dirty="0"/>
              <a:t>!!!)</a:t>
            </a:r>
          </a:p>
          <a:p>
            <a:pPr marL="342900" indent="-342900" algn="l">
              <a:buFontTx/>
              <a:buChar char="-"/>
            </a:pPr>
            <a:r>
              <a:rPr lang="en-CA" sz="2000" dirty="0"/>
              <a:t>double stranded DNA (dsDNA), multiple chromosomes, multiple copies of each (monoploid, diploid, polyploid)</a:t>
            </a:r>
          </a:p>
          <a:p>
            <a:pPr marL="342900" indent="-342900" algn="l">
              <a:buFontTx/>
              <a:buChar char="-"/>
            </a:pPr>
            <a:r>
              <a:rPr lang="en-CA" sz="2000" dirty="0"/>
              <a:t>Hardest to study from a genomics perspective, very large, multiple alleles, tens of thousands of protein coding genes</a:t>
            </a:r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12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7CD2F7-C4A6-4DBE-B7BE-5DDDA4AD7C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69" b="44657"/>
          <a:stretch/>
        </p:blipFill>
        <p:spPr>
          <a:xfrm>
            <a:off x="208738" y="2973968"/>
            <a:ext cx="4646743" cy="1467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5F09BB-2F43-4F71-8E90-0112F30CF0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174"/>
          <a:stretch/>
        </p:blipFill>
        <p:spPr>
          <a:xfrm>
            <a:off x="208737" y="4441457"/>
            <a:ext cx="4646743" cy="12870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A96DCF-8E44-4CFF-B4CD-7BE956EAD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308" y="2362787"/>
            <a:ext cx="1687539" cy="18275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6B354B-6C0F-4F4D-8182-3EEFFCD073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2671" y="2362787"/>
            <a:ext cx="1756736" cy="1326984"/>
          </a:xfrm>
          <a:prstGeom prst="rect">
            <a:avLst/>
          </a:prstGeom>
        </p:spPr>
      </p:pic>
      <p:pic>
        <p:nvPicPr>
          <p:cNvPr id="3076" name="Picture 4" descr="Potato - Wikipedia">
            <a:extLst>
              <a:ext uri="{FF2B5EF4-FFF2-40B4-BE49-F238E27FC236}">
                <a16:creationId xmlns:a16="http://schemas.microsoft.com/office/drawing/2014/main" id="{CFC0B45F-78D8-4011-8782-978E6561A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427" y="2362787"/>
            <a:ext cx="1756736" cy="114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to Talk About Different Types of Beer Like a Pro | Time">
            <a:extLst>
              <a:ext uri="{FF2B5EF4-FFF2-40B4-BE49-F238E27FC236}">
                <a16:creationId xmlns:a16="http://schemas.microsoft.com/office/drawing/2014/main" id="{22504AD8-B228-4F2E-888A-9F75E90FF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577" y="3856943"/>
            <a:ext cx="1756736" cy="116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3B308D-156D-4C7E-96C7-A71D9F5BF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022"/>
          <a:stretch/>
        </p:blipFill>
        <p:spPr>
          <a:xfrm>
            <a:off x="208737" y="2426602"/>
            <a:ext cx="4646743" cy="547367"/>
          </a:xfrm>
          <a:prstGeom prst="rect">
            <a:avLst/>
          </a:prstGeom>
        </p:spPr>
      </p:pic>
      <p:pic>
        <p:nvPicPr>
          <p:cNvPr id="4098" name="Picture 2" descr="Do Pufferfish Hold Their Breath While Inflating Themselves ...">
            <a:extLst>
              <a:ext uri="{FF2B5EF4-FFF2-40B4-BE49-F238E27FC236}">
                <a16:creationId xmlns:a16="http://schemas.microsoft.com/office/drawing/2014/main" id="{8F2A9EDA-A6BA-4C06-B04D-B9CE3C0C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518" y="4286216"/>
            <a:ext cx="2118194" cy="119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uld algae be the next great biofuel source? | Cottage Life">
            <a:extLst>
              <a:ext uri="{FF2B5EF4-FFF2-40B4-BE49-F238E27FC236}">
                <a16:creationId xmlns:a16="http://schemas.microsoft.com/office/drawing/2014/main" id="{E70A1196-5E03-4F89-8F06-069EE440B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148" y="3627106"/>
            <a:ext cx="2171603" cy="162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aris japonica - Wikipedia">
            <a:extLst>
              <a:ext uri="{FF2B5EF4-FFF2-40B4-BE49-F238E27FC236}">
                <a16:creationId xmlns:a16="http://schemas.microsoft.com/office/drawing/2014/main" id="{6E3B9733-2EBC-41F5-BBD5-25241F737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671" y="5191949"/>
            <a:ext cx="1756736" cy="12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581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Information Content of Genomes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681413"/>
            <a:ext cx="12191998" cy="6064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CA" sz="2000" b="1" u="sng" dirty="0"/>
              <a:t>Layers</a:t>
            </a:r>
            <a:r>
              <a:rPr lang="en-CA" sz="2000" dirty="0"/>
              <a:t> of information in </a:t>
            </a:r>
            <a:r>
              <a:rPr lang="en-CA" sz="2000" b="1" dirty="0"/>
              <a:t>-omics</a:t>
            </a:r>
            <a:r>
              <a:rPr lang="en-CA" sz="2000" dirty="0"/>
              <a:t>, inter-related, provide more evidence than a single layer</a:t>
            </a:r>
          </a:p>
          <a:p>
            <a:pPr marL="342900" indent="-342900" algn="l">
              <a:buFontTx/>
              <a:buChar char="-"/>
            </a:pPr>
            <a:r>
              <a:rPr lang="en-CA" sz="2000" b="1" dirty="0"/>
              <a:t>High-throughput, computational approach </a:t>
            </a:r>
            <a:r>
              <a:rPr lang="en-CA" sz="2000" dirty="0"/>
              <a:t>defines </a:t>
            </a:r>
            <a:r>
              <a:rPr lang="en-CA" sz="2000" b="1" dirty="0"/>
              <a:t>–omics </a:t>
            </a:r>
            <a:r>
              <a:rPr lang="en-CA" sz="2000" dirty="0"/>
              <a:t>disciplines</a:t>
            </a:r>
          </a:p>
          <a:p>
            <a:pPr marL="342900" indent="-342900" algn="l">
              <a:buFontTx/>
              <a:buChar char="-"/>
            </a:pPr>
            <a:r>
              <a:rPr lang="en-CA" sz="2000" dirty="0"/>
              <a:t>Enabled by access to high-throughput DNA sequencing</a:t>
            </a:r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r>
              <a:rPr lang="en-CA" sz="2000" dirty="0"/>
              <a:t>Study of layers -&gt; Genomics -&gt; Structural genomics, Functional genomics, Comparative genomics</a:t>
            </a:r>
          </a:p>
          <a:p>
            <a:pPr marL="800100" lvl="1" indent="-342900" algn="l">
              <a:buFontTx/>
              <a:buChar char="-"/>
            </a:pPr>
            <a:endParaRPr lang="en-CA" dirty="0"/>
          </a:p>
          <a:p>
            <a:pPr marL="800100" lvl="1" indent="-342900" algn="l">
              <a:buFontTx/>
              <a:buChar char="-"/>
            </a:pPr>
            <a:endParaRPr lang="en-CA" dirty="0"/>
          </a:p>
          <a:p>
            <a:pPr marL="800100" lvl="1" indent="-342900" algn="l">
              <a:buFontTx/>
              <a:buChar char="-"/>
            </a:pPr>
            <a:endParaRPr lang="en-CA" dirty="0"/>
          </a:p>
          <a:p>
            <a:pPr marL="800100" lvl="1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10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EF1D3F-CD3F-405A-9635-627B31FBDEBC}"/>
              </a:ext>
            </a:extLst>
          </p:cNvPr>
          <p:cNvGrpSpPr/>
          <p:nvPr/>
        </p:nvGrpSpPr>
        <p:grpSpPr>
          <a:xfrm>
            <a:off x="2404690" y="2143914"/>
            <a:ext cx="7057382" cy="3867135"/>
            <a:chOff x="1760463" y="1226722"/>
            <a:chExt cx="9702194" cy="5316376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C838EFF-5914-4D6F-B746-6C56BEE45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04847" y="1226722"/>
              <a:ext cx="8357810" cy="5316376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C853A29-D12E-499B-A8B8-638C85518381}"/>
                </a:ext>
              </a:extLst>
            </p:cNvPr>
            <p:cNvSpPr/>
            <p:nvPr/>
          </p:nvSpPr>
          <p:spPr>
            <a:xfrm>
              <a:off x="1760463" y="2645229"/>
              <a:ext cx="1230086" cy="3487814"/>
            </a:xfrm>
            <a:prstGeom prst="roundRect">
              <a:avLst/>
            </a:prstGeom>
            <a:solidFill>
              <a:srgbClr val="E7E0D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5196A5-F91C-495D-BEFE-1B6328A186F3}"/>
                </a:ext>
              </a:extLst>
            </p:cNvPr>
            <p:cNvSpPr txBox="1"/>
            <p:nvPr/>
          </p:nvSpPr>
          <p:spPr>
            <a:xfrm>
              <a:off x="1788541" y="2645229"/>
              <a:ext cx="1251689" cy="317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Chromosomes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E990495-D2C7-4E55-86C1-0E6BC2A16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3321" y="3534906"/>
              <a:ext cx="1177702" cy="1712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3071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What is Structural </a:t>
            </a:r>
            <a:r>
              <a:rPr lang="en-CA" sz="3600" b="1">
                <a:solidFill>
                  <a:schemeClr val="bg1"/>
                </a:solidFill>
              </a:rPr>
              <a:t>Genomics?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681413"/>
            <a:ext cx="12191998" cy="6513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CA" sz="2200" dirty="0"/>
              <a:t>Structural genomics describes the </a:t>
            </a:r>
            <a:r>
              <a:rPr lang="en-CA" sz="2200" b="1" dirty="0"/>
              <a:t>physical structure</a:t>
            </a:r>
            <a:r>
              <a:rPr lang="en-CA" sz="2200" dirty="0"/>
              <a:t> and </a:t>
            </a:r>
            <a:r>
              <a:rPr lang="en-CA" sz="2200" b="1" dirty="0"/>
              <a:t>DNA content </a:t>
            </a:r>
            <a:r>
              <a:rPr lang="en-CA" sz="2200" dirty="0"/>
              <a:t>of a genome</a:t>
            </a:r>
          </a:p>
          <a:p>
            <a:pPr marL="342900" indent="-342900" algn="l">
              <a:buFontTx/>
              <a:buChar char="-"/>
            </a:pPr>
            <a:endParaRPr lang="en-CA" sz="2200" dirty="0"/>
          </a:p>
          <a:p>
            <a:pPr marL="342900" indent="-342900" algn="l">
              <a:buFontTx/>
              <a:buChar char="-"/>
            </a:pPr>
            <a:endParaRPr lang="en-CA" sz="2200" dirty="0"/>
          </a:p>
          <a:p>
            <a:pPr marL="342900" indent="-342900" algn="l">
              <a:buFontTx/>
              <a:buChar char="-"/>
            </a:pPr>
            <a:r>
              <a:rPr lang="en-CA" sz="2200" b="1" dirty="0"/>
              <a:t>Chromosomes</a:t>
            </a:r>
            <a:r>
              <a:rPr lang="en-CA" sz="2200" dirty="0"/>
              <a:t> – Structure? Number? Physical map?</a:t>
            </a:r>
          </a:p>
          <a:p>
            <a:pPr marL="342900" indent="-342900" algn="l">
              <a:buFontTx/>
              <a:buChar char="-"/>
            </a:pPr>
            <a:endParaRPr lang="en-CA" sz="2200" dirty="0"/>
          </a:p>
          <a:p>
            <a:pPr marL="342900" indent="-342900" algn="l">
              <a:buFontTx/>
              <a:buChar char="-"/>
            </a:pPr>
            <a:endParaRPr lang="en-CA" sz="2200" dirty="0"/>
          </a:p>
          <a:p>
            <a:pPr marL="342900" indent="-342900" algn="l">
              <a:buFontTx/>
              <a:buChar char="-"/>
            </a:pPr>
            <a:r>
              <a:rPr lang="en-CA" sz="2200" b="1" dirty="0"/>
              <a:t>Epigenome</a:t>
            </a:r>
            <a:r>
              <a:rPr lang="en-CA" sz="2200" dirty="0"/>
              <a:t> – What DNA is accessible? Is it methylated?</a:t>
            </a:r>
          </a:p>
          <a:p>
            <a:pPr algn="l"/>
            <a:r>
              <a:rPr lang="en-CA" sz="2200" dirty="0"/>
              <a:t>		 What is the conformation of the DNA?</a:t>
            </a:r>
            <a:endParaRPr lang="en-CA" sz="1800" dirty="0"/>
          </a:p>
          <a:p>
            <a:pPr marL="342900" indent="-342900" algn="l">
              <a:buFontTx/>
              <a:buChar char="-"/>
            </a:pPr>
            <a:endParaRPr lang="en-CA" sz="2200" dirty="0"/>
          </a:p>
          <a:p>
            <a:pPr marL="342900" indent="-342900" algn="l">
              <a:buFontTx/>
              <a:buChar char="-"/>
            </a:pPr>
            <a:endParaRPr lang="en-CA" sz="2200" dirty="0"/>
          </a:p>
          <a:p>
            <a:pPr marL="342900" indent="-342900" algn="l">
              <a:buFontTx/>
              <a:buChar char="-"/>
            </a:pPr>
            <a:r>
              <a:rPr lang="en-CA" sz="2200" b="1" dirty="0"/>
              <a:t>Genomic DNA </a:t>
            </a:r>
            <a:r>
              <a:rPr lang="en-CA" sz="2200" dirty="0"/>
              <a:t>– How do we sequence a genome?</a:t>
            </a:r>
          </a:p>
          <a:p>
            <a:pPr algn="l"/>
            <a:r>
              <a:rPr lang="en-CA" sz="2200" dirty="0"/>
              <a:t>                               How do we assemble a genome, annotate it?</a:t>
            </a:r>
          </a:p>
          <a:p>
            <a:pPr marL="800100" lvl="1" indent="-342900" algn="l">
              <a:buFontTx/>
              <a:buChar char="-"/>
            </a:pPr>
            <a:endParaRPr lang="en-CA" sz="1800" dirty="0"/>
          </a:p>
          <a:p>
            <a:pPr marL="800100" lvl="1" indent="-342900" algn="l">
              <a:buFontTx/>
              <a:buChar char="-"/>
            </a:pPr>
            <a:endParaRPr lang="en-CA" sz="1800" dirty="0"/>
          </a:p>
          <a:p>
            <a:pPr marL="800100" lvl="1" indent="-342900" algn="l">
              <a:buFontTx/>
              <a:buChar char="-"/>
            </a:pPr>
            <a:endParaRPr lang="en-CA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13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A87E3-F6B7-4FCB-B8CA-3E215AD97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105" y="2277031"/>
            <a:ext cx="4812780" cy="287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21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What is Functional </a:t>
            </a:r>
            <a:r>
              <a:rPr lang="en-CA" sz="3600" b="1">
                <a:solidFill>
                  <a:schemeClr val="bg1"/>
                </a:solidFill>
              </a:rPr>
              <a:t>Genomics?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681413"/>
            <a:ext cx="12191998" cy="6513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CA" sz="2200" dirty="0"/>
              <a:t>Characterizing the function of </a:t>
            </a:r>
            <a:r>
              <a:rPr lang="en-CA" sz="2200" b="1" dirty="0"/>
              <a:t>DNA, RNA and Protein</a:t>
            </a:r>
            <a:r>
              <a:rPr lang="en-CA" sz="2200" dirty="0"/>
              <a:t> of genome is Functional genomics</a:t>
            </a:r>
          </a:p>
          <a:p>
            <a:pPr marL="342900" indent="-342900" algn="l">
              <a:buFontTx/>
              <a:buChar char="-"/>
            </a:pPr>
            <a:endParaRPr lang="en-CA" sz="2200" dirty="0"/>
          </a:p>
          <a:p>
            <a:pPr marL="342900" indent="-342900" algn="l">
              <a:buFontTx/>
              <a:buChar char="-"/>
            </a:pPr>
            <a:endParaRPr lang="en-CA" sz="2200" dirty="0"/>
          </a:p>
          <a:p>
            <a:pPr marL="342900" indent="-342900" algn="l">
              <a:buFontTx/>
              <a:buChar char="-"/>
            </a:pPr>
            <a:r>
              <a:rPr lang="en-CA" sz="2200" dirty="0"/>
              <a:t>DNA -&gt; Is it being transcribed or not? What is binding to the DNA?</a:t>
            </a:r>
          </a:p>
          <a:p>
            <a:pPr marL="342900" indent="-342900" algn="l">
              <a:buFontTx/>
              <a:buChar char="-"/>
            </a:pPr>
            <a:endParaRPr lang="en-CA" sz="2200" dirty="0"/>
          </a:p>
          <a:p>
            <a:pPr marL="342900" indent="-342900" algn="l">
              <a:buFontTx/>
              <a:buChar char="-"/>
            </a:pPr>
            <a:endParaRPr lang="en-CA" sz="2200" dirty="0"/>
          </a:p>
          <a:p>
            <a:pPr marL="342900" indent="-342900" algn="l">
              <a:buFontTx/>
              <a:buChar char="-"/>
            </a:pPr>
            <a:r>
              <a:rPr lang="en-CA" sz="2200" dirty="0"/>
              <a:t>RNA -&gt; How much is there? Is it being spliced? Processed? Translated?</a:t>
            </a:r>
          </a:p>
          <a:p>
            <a:pPr marL="342900" indent="-342900" algn="l">
              <a:buFontTx/>
              <a:buChar char="-"/>
            </a:pPr>
            <a:endParaRPr lang="en-CA" sz="2200" dirty="0"/>
          </a:p>
          <a:p>
            <a:pPr algn="l"/>
            <a:endParaRPr lang="en-CA" sz="2200" dirty="0"/>
          </a:p>
          <a:p>
            <a:pPr marL="342900" indent="-342900" algn="l">
              <a:buFontTx/>
              <a:buChar char="-"/>
            </a:pPr>
            <a:r>
              <a:rPr lang="en-CA" sz="2200" dirty="0"/>
              <a:t>Protein -&gt; How much is there? Protein-DNA/RNA/Protein interactions?</a:t>
            </a:r>
          </a:p>
          <a:p>
            <a:pPr marL="342900" indent="-342900" algn="l">
              <a:buFontTx/>
              <a:buChar char="-"/>
            </a:pPr>
            <a:endParaRPr lang="en-CA" sz="2200" dirty="0"/>
          </a:p>
          <a:p>
            <a:pPr marL="800100" lvl="1" indent="-342900" algn="l">
              <a:buFontTx/>
              <a:buChar char="-"/>
            </a:pPr>
            <a:endParaRPr lang="en-CA" sz="1800" dirty="0"/>
          </a:p>
          <a:p>
            <a:pPr marL="800100" lvl="1" indent="-342900" algn="l">
              <a:buFontTx/>
              <a:buChar char="-"/>
            </a:pPr>
            <a:endParaRPr lang="en-CA" sz="1800" dirty="0"/>
          </a:p>
          <a:p>
            <a:pPr marL="800100" lvl="1" indent="-342900" algn="l">
              <a:buFontTx/>
              <a:buChar char="-"/>
            </a:pPr>
            <a:endParaRPr lang="en-CA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14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5C166-7F71-45C6-A8B2-954BE6EAD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683" y="1435285"/>
            <a:ext cx="3347006" cy="1154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C3EEC4-1C96-4CE0-B2DF-C26736336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433" y="2866473"/>
            <a:ext cx="2782267" cy="1694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02CBFD-15A9-420C-A647-889DC8550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577" y="5001700"/>
            <a:ext cx="4311192" cy="12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05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What is Comparative </a:t>
            </a:r>
            <a:r>
              <a:rPr lang="en-CA" sz="3600" b="1">
                <a:solidFill>
                  <a:schemeClr val="bg1"/>
                </a:solidFill>
              </a:rPr>
              <a:t>Genomics?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681413"/>
            <a:ext cx="12191998" cy="6513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CA" sz="2200" dirty="0"/>
              <a:t>&gt;1 genome sequenced? Why not compare them?</a:t>
            </a:r>
          </a:p>
          <a:p>
            <a:pPr marL="342900" indent="-342900" algn="l">
              <a:buFontTx/>
              <a:buChar char="-"/>
            </a:pPr>
            <a:endParaRPr lang="en-CA" sz="2200" dirty="0"/>
          </a:p>
          <a:p>
            <a:pPr marL="342900" indent="-342900" algn="l">
              <a:buFontTx/>
              <a:buChar char="-"/>
            </a:pPr>
            <a:r>
              <a:rPr lang="en-CA" sz="2200" dirty="0"/>
              <a:t>What are the similarities and differences between organisms?</a:t>
            </a:r>
          </a:p>
          <a:p>
            <a:pPr marL="800100" lvl="1" indent="-342900" algn="l">
              <a:buFontTx/>
              <a:buChar char="-"/>
            </a:pPr>
            <a:r>
              <a:rPr lang="en-CA" sz="1800" dirty="0"/>
              <a:t>Human vs Chimp? 97%. Human vs Yeast? 30%!</a:t>
            </a:r>
          </a:p>
          <a:p>
            <a:pPr marL="342900" indent="-342900" algn="l">
              <a:buFontTx/>
              <a:buChar char="-"/>
            </a:pPr>
            <a:endParaRPr lang="en-CA" sz="2200" dirty="0"/>
          </a:p>
          <a:p>
            <a:pPr marL="342900" indent="-342900" algn="l">
              <a:buFontTx/>
              <a:buChar char="-"/>
            </a:pPr>
            <a:endParaRPr lang="en-CA" sz="2200" dirty="0"/>
          </a:p>
          <a:p>
            <a:pPr marL="342900" indent="-342900" algn="l">
              <a:buFontTx/>
              <a:buChar char="-"/>
            </a:pPr>
            <a:endParaRPr lang="en-CA" sz="2200" dirty="0"/>
          </a:p>
          <a:p>
            <a:pPr marL="342900" indent="-342900" algn="l">
              <a:buFontTx/>
              <a:buChar char="-"/>
            </a:pPr>
            <a:r>
              <a:rPr lang="en-CA" sz="2200" dirty="0"/>
              <a:t>How did organisms evolve over time?</a:t>
            </a:r>
          </a:p>
          <a:p>
            <a:pPr marL="800100" lvl="1" indent="-342900" algn="l">
              <a:buFontTx/>
              <a:buChar char="-"/>
            </a:pPr>
            <a:r>
              <a:rPr lang="en-CA" sz="1800" dirty="0"/>
              <a:t>Evolution of DNA and chromosomes</a:t>
            </a:r>
          </a:p>
          <a:p>
            <a:pPr marL="800100" lvl="1" indent="-342900" algn="l">
              <a:buFontTx/>
              <a:buChar char="-"/>
            </a:pPr>
            <a:endParaRPr lang="en-CA" sz="1800" dirty="0"/>
          </a:p>
          <a:p>
            <a:pPr marL="800100" lvl="1" indent="-342900" algn="l">
              <a:buFontTx/>
              <a:buChar char="-"/>
            </a:pPr>
            <a:endParaRPr lang="en-CA" sz="1800" dirty="0"/>
          </a:p>
          <a:p>
            <a:pPr marL="800100" lvl="1" indent="-342900" algn="l">
              <a:buFontTx/>
              <a:buChar char="-"/>
            </a:pPr>
            <a:endParaRPr lang="en-CA" sz="1800" dirty="0"/>
          </a:p>
          <a:p>
            <a:pPr marL="342900" indent="-342900" algn="l">
              <a:buFontTx/>
              <a:buChar char="-"/>
            </a:pPr>
            <a:r>
              <a:rPr lang="en-CA" sz="2200" dirty="0"/>
              <a:t>What about populations? Ecology?</a:t>
            </a:r>
          </a:p>
          <a:p>
            <a:pPr marL="342900" indent="-342900" algn="l">
              <a:buFontTx/>
              <a:buChar char="-"/>
            </a:pPr>
            <a:endParaRPr lang="en-CA" sz="2200" dirty="0"/>
          </a:p>
          <a:p>
            <a:pPr marL="800100" lvl="1" indent="-342900" algn="l">
              <a:buFontTx/>
              <a:buChar char="-"/>
            </a:pPr>
            <a:endParaRPr lang="en-CA" sz="1800" dirty="0"/>
          </a:p>
          <a:p>
            <a:pPr marL="800100" lvl="1" indent="-342900" algn="l">
              <a:buFontTx/>
              <a:buChar char="-"/>
            </a:pPr>
            <a:endParaRPr lang="en-CA" sz="1800" dirty="0"/>
          </a:p>
          <a:p>
            <a:pPr marL="800100" lvl="1" indent="-342900" algn="l">
              <a:buFontTx/>
              <a:buChar char="-"/>
            </a:pPr>
            <a:endParaRPr lang="en-CA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15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01D9DA-3CF9-4285-8BFF-4F518A3CD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913" y="860986"/>
            <a:ext cx="2401152" cy="240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tyviridae - ScienceDirect">
            <a:extLst>
              <a:ext uri="{FF2B5EF4-FFF2-40B4-BE49-F238E27FC236}">
                <a16:creationId xmlns:a16="http://schemas.microsoft.com/office/drawing/2014/main" id="{4F7B5E41-35F6-4DA8-AEC4-58175030E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26" y="2578865"/>
            <a:ext cx="2598043" cy="170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pulation genomics: our interview to Dr. Martin Taylor and Dr. Lewis  Spurgin. - physalia-courses">
            <a:extLst>
              <a:ext uri="{FF2B5EF4-FFF2-40B4-BE49-F238E27FC236}">
                <a16:creationId xmlns:a16="http://schemas.microsoft.com/office/drawing/2014/main" id="{4185BE7A-D279-4810-B2DF-81F805F78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153" y="4646293"/>
            <a:ext cx="2624393" cy="215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48DE6E-C881-4A67-B9F6-E65310DA9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892" y="4543857"/>
            <a:ext cx="3221916" cy="222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73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What is </a:t>
            </a:r>
            <a:r>
              <a:rPr lang="en-CA" sz="3600" b="1">
                <a:solidFill>
                  <a:schemeClr val="bg1"/>
                </a:solidFill>
              </a:rPr>
              <a:t>bioinformatics?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681413"/>
            <a:ext cx="12191998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CA" dirty="0"/>
              <a:t>All this data (Gigabytes, terabytes, petabytes) what do we do with it all???</a:t>
            </a:r>
          </a:p>
          <a:p>
            <a:pPr marL="342900" indent="-342900" algn="l">
              <a:buFontTx/>
              <a:buChar char="-"/>
            </a:pPr>
            <a:r>
              <a:rPr lang="en-CA" dirty="0"/>
              <a:t>Storage, manipulation, analysis and visualization of large biological datasets is </a:t>
            </a:r>
            <a:r>
              <a:rPr lang="en-CA" b="1" dirty="0"/>
              <a:t>bioinformatics</a:t>
            </a:r>
          </a:p>
          <a:p>
            <a:pPr marL="342900" indent="-342900" algn="l">
              <a:buFontTx/>
              <a:buChar char="-"/>
            </a:pPr>
            <a:endParaRPr lang="en-CA" b="1" dirty="0"/>
          </a:p>
          <a:p>
            <a:pPr marL="342900" indent="-342900" algn="l">
              <a:buFontTx/>
              <a:buChar char="-"/>
            </a:pPr>
            <a:endParaRPr lang="en-CA" b="1" dirty="0"/>
          </a:p>
          <a:p>
            <a:pPr marL="342900" indent="-342900" algn="l">
              <a:buFontTx/>
              <a:buChar char="-"/>
            </a:pPr>
            <a:endParaRPr lang="en-CA" b="1" dirty="0"/>
          </a:p>
          <a:p>
            <a:pPr marL="342900" indent="-342900" algn="l">
              <a:buFontTx/>
              <a:buChar char="-"/>
            </a:pPr>
            <a:endParaRPr lang="en-CA" b="1" dirty="0"/>
          </a:p>
          <a:p>
            <a:pPr marL="342900" indent="-342900" algn="l">
              <a:buFontTx/>
              <a:buChar char="-"/>
            </a:pPr>
            <a:endParaRPr lang="en-CA" b="1" dirty="0"/>
          </a:p>
          <a:p>
            <a:pPr marL="342900" indent="-342900" algn="l">
              <a:buFontTx/>
              <a:buChar char="-"/>
            </a:pPr>
            <a:endParaRPr lang="en-CA" b="1" dirty="0"/>
          </a:p>
          <a:p>
            <a:pPr algn="l"/>
            <a:endParaRPr lang="en-CA" b="1" dirty="0"/>
          </a:p>
          <a:p>
            <a:pPr marL="342900" indent="-342900" algn="l">
              <a:buFontTx/>
              <a:buChar char="-"/>
            </a:pPr>
            <a:r>
              <a:rPr lang="en-CA" dirty="0"/>
              <a:t>Most begin their journey with web based/GUI tools, move to command line</a:t>
            </a:r>
          </a:p>
          <a:p>
            <a:pPr marL="342900" indent="-342900" algn="l">
              <a:buFontTx/>
              <a:buChar char="-"/>
            </a:pPr>
            <a:r>
              <a:rPr lang="en-CA" dirty="0"/>
              <a:t>Accessibility vs flexibility</a:t>
            </a:r>
          </a:p>
          <a:p>
            <a:pPr marL="342900" indent="-342900" algn="l">
              <a:buFontTx/>
              <a:buChar char="-"/>
            </a:pPr>
            <a:r>
              <a:rPr lang="en-CA" dirty="0"/>
              <a:t>Scope of course -&gt; Beginners</a:t>
            </a:r>
          </a:p>
          <a:p>
            <a:pPr marL="342900" indent="-342900" algn="l">
              <a:buFontTx/>
              <a:buChar char="-"/>
            </a:pPr>
            <a:r>
              <a:rPr lang="en-CA" dirty="0"/>
              <a:t>We will leverage Galaxy -&gt; Graphical software for bioinformatics beginners</a:t>
            </a:r>
          </a:p>
          <a:p>
            <a:pPr marL="342900" indent="-342900" algn="l">
              <a:buFontTx/>
              <a:buChar char="-"/>
            </a:pPr>
            <a:endParaRPr lang="en-CA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989362-5DBF-4EF9-A960-46567DDBF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498" y="1888218"/>
            <a:ext cx="4326903" cy="26213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CD82F2-E003-4CCF-8A0A-C8B3EC912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401" y="1963562"/>
            <a:ext cx="3798998" cy="25460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EBB2E5-135D-46F6-AA8C-9B4D8903CE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75" r="29804"/>
          <a:stretch/>
        </p:blipFill>
        <p:spPr>
          <a:xfrm>
            <a:off x="9348000" y="1912540"/>
            <a:ext cx="1821486" cy="264806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F54CA2-9D77-44F5-B327-4D58B0CBBE86}"/>
              </a:ext>
            </a:extLst>
          </p:cNvPr>
          <p:cNvCxnSpPr>
            <a:cxnSpLocks/>
          </p:cNvCxnSpPr>
          <p:nvPr/>
        </p:nvCxnSpPr>
        <p:spPr>
          <a:xfrm>
            <a:off x="9996421" y="2206588"/>
            <a:ext cx="346658" cy="636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0C13F3-6384-4C9B-97E1-D5D2AFD10A82}"/>
              </a:ext>
            </a:extLst>
          </p:cNvPr>
          <p:cNvSpPr txBox="1"/>
          <p:nvPr/>
        </p:nvSpPr>
        <p:spPr>
          <a:xfrm>
            <a:off x="9332616" y="1888218"/>
            <a:ext cx="852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We are</a:t>
            </a:r>
          </a:p>
          <a:p>
            <a:r>
              <a:rPr lang="en-CA" dirty="0"/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657264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Practical Applications of Genomics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681413"/>
            <a:ext cx="12191998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dirty="0"/>
              <a:t>- We study genomics to enable and accelerate other areas of research</a:t>
            </a:r>
          </a:p>
          <a:p>
            <a:pPr algn="l"/>
            <a:endParaRPr lang="en-CA" dirty="0"/>
          </a:p>
          <a:p>
            <a:pPr algn="l"/>
            <a:endParaRPr lang="en-CA" dirty="0"/>
          </a:p>
          <a:p>
            <a:pPr marL="342900" indent="-342900" algn="l">
              <a:buFontTx/>
              <a:buChar char="-"/>
            </a:pPr>
            <a:r>
              <a:rPr lang="en-CA" b="1" dirty="0"/>
              <a:t>Medicine</a:t>
            </a:r>
            <a:r>
              <a:rPr lang="en-CA" dirty="0"/>
              <a:t>: Diagnosis of disease, predicting genetic risk factors, personalized medicine</a:t>
            </a:r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r>
              <a:rPr lang="en-CA" b="1" dirty="0"/>
              <a:t>Agriculture</a:t>
            </a:r>
            <a:r>
              <a:rPr lang="en-CA" dirty="0"/>
              <a:t>: Beneficial trait identification, plant improvement</a:t>
            </a:r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r>
              <a:rPr lang="en-CA" b="1" dirty="0"/>
              <a:t>Industry</a:t>
            </a:r>
            <a:r>
              <a:rPr lang="en-CA" dirty="0"/>
              <a:t>: Microorganism engineering for biofuels</a:t>
            </a:r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r>
              <a:rPr lang="en-CA" b="1" dirty="0"/>
              <a:t>Ecology:</a:t>
            </a:r>
            <a:r>
              <a:rPr lang="en-CA" dirty="0"/>
              <a:t> Fitness of organisms in natural settings, host/pathogen interactions</a:t>
            </a:r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r>
              <a:rPr lang="en-CA" b="1" dirty="0"/>
              <a:t>Sociology:</a:t>
            </a:r>
            <a:r>
              <a:rPr lang="en-CA" dirty="0"/>
              <a:t> Linking social or behavioral traits with genetics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056207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41DE9-2100-4057-9936-8E0B234EF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3825"/>
            <a:ext cx="10515600" cy="765175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RW" sz="3600" b="1" dirty="0">
                <a:solidFill>
                  <a:schemeClr val="bg1"/>
                </a:solidFill>
              </a:rPr>
              <a:t>Short Tech break</a:t>
            </a:r>
          </a:p>
        </p:txBody>
      </p:sp>
    </p:spTree>
    <p:extLst>
      <p:ext uri="{BB962C8B-B14F-4D97-AF65-F5344CB8AC3E}">
        <p14:creationId xmlns:p14="http://schemas.microsoft.com/office/powerpoint/2010/main" val="31682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>
                <a:solidFill>
                  <a:schemeClr val="bg1"/>
                </a:solidFill>
              </a:rPr>
              <a:t>Course Overview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874295"/>
            <a:ext cx="12191998" cy="5871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b="1" u="sng" dirty="0"/>
              <a:t>Introduction </a:t>
            </a:r>
            <a:r>
              <a:rPr lang="en-CA" dirty="0"/>
              <a:t>– Review/Big Picture - Brief History, Types of genomes, Informational Content</a:t>
            </a:r>
          </a:p>
          <a:p>
            <a:pPr algn="l"/>
            <a:r>
              <a:rPr lang="en-CA" dirty="0"/>
              <a:t>	</a:t>
            </a:r>
          </a:p>
          <a:p>
            <a:pPr algn="l"/>
            <a:r>
              <a:rPr lang="en-CA" b="1" u="sng" dirty="0"/>
              <a:t>Module 1</a:t>
            </a:r>
            <a:r>
              <a:rPr lang="en-CA" dirty="0"/>
              <a:t> – Structural Genomics</a:t>
            </a:r>
          </a:p>
          <a:p>
            <a:pPr algn="l"/>
            <a:endParaRPr lang="en-CA" b="1" u="sng" dirty="0"/>
          </a:p>
          <a:p>
            <a:pPr algn="l"/>
            <a:r>
              <a:rPr lang="en-CA" b="1" u="sng" dirty="0"/>
              <a:t>Module 2</a:t>
            </a:r>
            <a:r>
              <a:rPr lang="en-CA" dirty="0"/>
              <a:t> – Functional Genomics</a:t>
            </a:r>
          </a:p>
          <a:p>
            <a:pPr algn="l"/>
            <a:endParaRPr lang="en-CA" b="1" u="sng" dirty="0"/>
          </a:p>
          <a:p>
            <a:pPr algn="l"/>
            <a:r>
              <a:rPr lang="en-CA" b="1" u="sng" dirty="0"/>
              <a:t>Module 3</a:t>
            </a:r>
            <a:r>
              <a:rPr lang="en-CA" dirty="0"/>
              <a:t> – Comparative Genomics</a:t>
            </a:r>
          </a:p>
          <a:p>
            <a:pPr algn="l"/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05210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Structural Genomics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874295"/>
            <a:ext cx="12191998" cy="5871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CA" u="sng" dirty="0"/>
              <a:t>Structure</a:t>
            </a:r>
            <a:r>
              <a:rPr lang="en-CA" dirty="0"/>
              <a:t> of a genome has three layers</a:t>
            </a:r>
          </a:p>
          <a:p>
            <a:pPr marL="800100" lvl="1" indent="-342900" algn="l">
              <a:buFontTx/>
              <a:buChar char="-"/>
            </a:pPr>
            <a:r>
              <a:rPr lang="en-CA" dirty="0"/>
              <a:t>Chromosome level</a:t>
            </a:r>
          </a:p>
          <a:p>
            <a:pPr marL="1257300" lvl="2" indent="-342900" algn="l">
              <a:buFontTx/>
              <a:buChar char="-"/>
            </a:pPr>
            <a:r>
              <a:rPr lang="en-CA" dirty="0"/>
              <a:t>How many chromosomes are there? </a:t>
            </a:r>
          </a:p>
          <a:p>
            <a:pPr marL="1257300" lvl="2" indent="-342900" algn="l">
              <a:buFontTx/>
              <a:buChar char="-"/>
            </a:pPr>
            <a:r>
              <a:rPr lang="en-CA" dirty="0"/>
              <a:t>What is their structure?</a:t>
            </a:r>
          </a:p>
          <a:p>
            <a:pPr marL="1257300" lvl="2" indent="-342900" algn="l">
              <a:buFontTx/>
              <a:buChar char="-"/>
            </a:pPr>
            <a:r>
              <a:rPr lang="en-CA" dirty="0"/>
              <a:t>Which gene is on which chromosome?</a:t>
            </a:r>
          </a:p>
          <a:p>
            <a:pPr marL="1257300" lvl="2" indent="-342900" algn="l">
              <a:buFontTx/>
              <a:buChar char="-"/>
            </a:pPr>
            <a:endParaRPr lang="en-CA" dirty="0"/>
          </a:p>
          <a:p>
            <a:pPr marL="800100" lvl="1" indent="-342900" algn="l">
              <a:buFontTx/>
              <a:buChar char="-"/>
            </a:pPr>
            <a:r>
              <a:rPr lang="en-CA" dirty="0"/>
              <a:t>Epigenome</a:t>
            </a:r>
          </a:p>
          <a:p>
            <a:pPr marL="1257300" lvl="2" indent="-342900" algn="l">
              <a:buFontTx/>
              <a:buChar char="-"/>
            </a:pPr>
            <a:r>
              <a:rPr lang="en-CA" dirty="0"/>
              <a:t>Which parts of DNA are modified/accessible?</a:t>
            </a:r>
          </a:p>
          <a:p>
            <a:pPr marL="1257300" lvl="2" indent="-342900" algn="l">
              <a:buFontTx/>
              <a:buChar char="-"/>
            </a:pPr>
            <a:endParaRPr lang="en-CA" dirty="0"/>
          </a:p>
          <a:p>
            <a:pPr marL="800100" lvl="1" indent="-342900" algn="l">
              <a:buFontTx/>
              <a:buChar char="-"/>
            </a:pPr>
            <a:r>
              <a:rPr lang="en-CA" dirty="0"/>
              <a:t>DNA level</a:t>
            </a:r>
          </a:p>
          <a:p>
            <a:pPr marL="1257300" lvl="2" indent="-342900" algn="l">
              <a:buFontTx/>
              <a:buChar char="-"/>
            </a:pPr>
            <a:r>
              <a:rPr lang="en-CA" dirty="0"/>
              <a:t>What is the DNA sequence of the entire genome?</a:t>
            </a:r>
          </a:p>
          <a:p>
            <a:pPr marL="1257300" lvl="2" indent="-342900" algn="l">
              <a:buFontTx/>
              <a:buChar char="-"/>
            </a:pPr>
            <a:r>
              <a:rPr lang="en-CA" dirty="0"/>
              <a:t>How many genes are there?</a:t>
            </a:r>
          </a:p>
          <a:p>
            <a:pPr marL="1257300" lvl="2" indent="-342900" algn="l">
              <a:buFontTx/>
              <a:buChar char="-"/>
            </a:pPr>
            <a:r>
              <a:rPr lang="en-CA" dirty="0"/>
              <a:t>Coding vs non-coding DNA elements</a:t>
            </a:r>
          </a:p>
          <a:p>
            <a:pPr marL="1257300" lvl="2" indent="-342900" algn="l">
              <a:buFontTx/>
              <a:buChar char="-"/>
            </a:pPr>
            <a:r>
              <a:rPr lang="en-CA" dirty="0"/>
              <a:t>Genetic markers</a:t>
            </a:r>
          </a:p>
          <a:p>
            <a:pPr marL="800100" lvl="1" indent="-342900" algn="l">
              <a:buFontTx/>
              <a:buChar char="-"/>
            </a:pP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475B2-B026-4CA3-94CF-8195FDFFE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629" y="1970308"/>
            <a:ext cx="5409823" cy="3229466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5B12C79F-A02B-46BA-B3B6-3418041111AF}"/>
              </a:ext>
            </a:extLst>
          </p:cNvPr>
          <p:cNvSpPr/>
          <p:nvPr/>
        </p:nvSpPr>
        <p:spPr>
          <a:xfrm>
            <a:off x="5094514" y="1363436"/>
            <a:ext cx="334736" cy="1273628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36ACE2F-C84C-429E-A5D5-8469718365AB}"/>
              </a:ext>
            </a:extLst>
          </p:cNvPr>
          <p:cNvSpPr/>
          <p:nvPr/>
        </p:nvSpPr>
        <p:spPr>
          <a:xfrm rot="16200000">
            <a:off x="7630207" y="1483135"/>
            <a:ext cx="334736" cy="749753"/>
          </a:xfrm>
          <a:prstGeom prst="rightBrace">
            <a:avLst>
              <a:gd name="adj1" fmla="val 8333"/>
              <a:gd name="adj2" fmla="val 5108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87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Structural Genomics - </a:t>
            </a:r>
            <a:r>
              <a:rPr lang="en-CA" sz="3600" b="1">
                <a:solidFill>
                  <a:schemeClr val="bg1"/>
                </a:solidFill>
              </a:rPr>
              <a:t>Chromosome structure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681413"/>
            <a:ext cx="12191998" cy="60642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CA" sz="2000" dirty="0"/>
              <a:t>Studying a virus or prokaryote with one “chromosome”? Easy, count to one</a:t>
            </a:r>
          </a:p>
          <a:p>
            <a:pPr marL="342900" indent="-342900" algn="l">
              <a:buFontTx/>
              <a:buChar char="-"/>
            </a:pPr>
            <a:r>
              <a:rPr lang="en-CA" sz="2000" dirty="0"/>
              <a:t>Eukaryote? It gets complicated…</a:t>
            </a:r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r>
              <a:rPr lang="en-CA" sz="2000" b="1" dirty="0">
                <a:solidFill>
                  <a:srgbClr val="C00000"/>
                </a:solidFill>
              </a:rPr>
              <a:t>Why do we care?</a:t>
            </a:r>
          </a:p>
          <a:p>
            <a:pPr marL="800100" lvl="1" indent="-342900" algn="l">
              <a:buFontTx/>
              <a:buChar char="-"/>
            </a:pPr>
            <a:r>
              <a:rPr lang="en-CA" sz="1600" b="1" dirty="0">
                <a:solidFill>
                  <a:srgbClr val="C00000"/>
                </a:solidFill>
              </a:rPr>
              <a:t>Infer evolution from chromosome structure </a:t>
            </a:r>
          </a:p>
          <a:p>
            <a:pPr marL="800100" lvl="1" indent="-342900" algn="l">
              <a:buFontTx/>
              <a:buChar char="-"/>
            </a:pPr>
            <a:r>
              <a:rPr lang="en-CA" sz="1600" b="1" dirty="0">
                <a:solidFill>
                  <a:srgbClr val="C00000"/>
                </a:solidFill>
              </a:rPr>
              <a:t>Predict disease inheritance</a:t>
            </a:r>
          </a:p>
          <a:p>
            <a:pPr marL="800100" lvl="1" indent="-342900" algn="l">
              <a:buFontTx/>
              <a:buChar char="-"/>
            </a:pPr>
            <a:r>
              <a:rPr lang="en-CA" sz="1600" b="1" dirty="0">
                <a:solidFill>
                  <a:srgbClr val="C00000"/>
                </a:solidFill>
              </a:rPr>
              <a:t>Determine abnormal chromosomes</a:t>
            </a:r>
          </a:p>
          <a:p>
            <a:pPr marL="800100" lvl="1" indent="-342900" algn="l">
              <a:buFontTx/>
              <a:buChar char="-"/>
            </a:pPr>
            <a:r>
              <a:rPr lang="en-CA" sz="1600" b="1" dirty="0">
                <a:solidFill>
                  <a:srgbClr val="C00000"/>
                </a:solidFill>
              </a:rPr>
              <a:t>Aid scaffolding of genome assemblies</a:t>
            </a:r>
          </a:p>
          <a:p>
            <a:pPr marL="800100" lvl="1" indent="-342900" algn="l">
              <a:buFontTx/>
              <a:buChar char="-"/>
            </a:pPr>
            <a:r>
              <a:rPr lang="en-CA" sz="1600" b="1" dirty="0">
                <a:solidFill>
                  <a:srgbClr val="C00000"/>
                </a:solidFill>
              </a:rPr>
              <a:t>Simplify genome sequencing/analysis (complex genomes)</a:t>
            </a:r>
          </a:p>
          <a:p>
            <a:pPr algn="l"/>
            <a:endParaRPr lang="en-CA" sz="2000" dirty="0"/>
          </a:p>
          <a:p>
            <a:pPr marL="342900" indent="-342900" algn="l">
              <a:buFontTx/>
              <a:buChar char="-"/>
            </a:pPr>
            <a:r>
              <a:rPr lang="en-CA" sz="2000" dirty="0"/>
              <a:t>How do you know how many chromosomes there are? </a:t>
            </a:r>
          </a:p>
          <a:p>
            <a:pPr marL="800100" lvl="1" indent="-342900" algn="l">
              <a:buFontTx/>
              <a:buChar char="-"/>
            </a:pPr>
            <a:r>
              <a:rPr lang="en-CA" dirty="0"/>
              <a:t>Perform a </a:t>
            </a:r>
            <a:r>
              <a:rPr lang="en-CA" b="1" u="sng" dirty="0"/>
              <a:t>karyotype</a:t>
            </a:r>
          </a:p>
          <a:p>
            <a:pPr marL="800100" lvl="1" indent="-342900" algn="l">
              <a:buFontTx/>
              <a:buChar char="-"/>
            </a:pPr>
            <a:r>
              <a:rPr lang="en-CA" dirty="0"/>
              <a:t>Arrest the cells at metaphase, stain, look under a microscope</a:t>
            </a:r>
          </a:p>
          <a:p>
            <a:pPr marL="800100" lvl="1" indent="-342900" algn="l">
              <a:buFontTx/>
              <a:buChar char="-"/>
            </a:pPr>
            <a:r>
              <a:rPr lang="en-CA" dirty="0"/>
              <a:t>Why metaphase? Chromosomes nicely condensed and visible</a:t>
            </a:r>
          </a:p>
          <a:p>
            <a:pPr marL="800100" lvl="1" indent="-342900" algn="l">
              <a:buFontTx/>
              <a:buChar char="-"/>
            </a:pPr>
            <a:r>
              <a:rPr lang="en-CA" b="1" dirty="0" err="1"/>
              <a:t>Colcemid</a:t>
            </a:r>
            <a:r>
              <a:rPr lang="en-CA" b="1" dirty="0"/>
              <a:t>/colchicine</a:t>
            </a:r>
            <a:r>
              <a:rPr lang="en-CA" dirty="0"/>
              <a:t> -&gt; depolymerize microtubules</a:t>
            </a:r>
          </a:p>
          <a:p>
            <a:pPr marL="800100" lvl="1" indent="-342900" algn="l">
              <a:buFontTx/>
              <a:buChar char="-"/>
            </a:pPr>
            <a:r>
              <a:rPr lang="en-CA" dirty="0"/>
              <a:t>Different stains -&gt; Different banding patterns</a:t>
            </a:r>
          </a:p>
          <a:p>
            <a:pPr marL="1257300" lvl="2" indent="-342900" algn="l">
              <a:buFontTx/>
              <a:buChar char="-"/>
            </a:pPr>
            <a:r>
              <a:rPr lang="en-CA" sz="2000" dirty="0"/>
              <a:t>G-Banding -&gt; Giemsa stain</a:t>
            </a:r>
          </a:p>
          <a:p>
            <a:pPr marL="1257300" lvl="2" indent="-342900" algn="l">
              <a:buFontTx/>
              <a:buChar char="-"/>
            </a:pPr>
            <a:r>
              <a:rPr lang="en-CA" sz="2000" dirty="0"/>
              <a:t>Q-Banding -&gt; Quinacrine stain</a:t>
            </a:r>
          </a:p>
          <a:p>
            <a:pPr marL="1257300" lvl="2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1BEACBC-CBA5-413E-8A85-8B7CD9624104}"/>
              </a:ext>
            </a:extLst>
          </p:cNvPr>
          <p:cNvGrpSpPr/>
          <p:nvPr/>
        </p:nvGrpSpPr>
        <p:grpSpPr>
          <a:xfrm>
            <a:off x="7301805" y="1644508"/>
            <a:ext cx="4622334" cy="4615561"/>
            <a:chOff x="7449424" y="1100861"/>
            <a:chExt cx="4622334" cy="4615561"/>
          </a:xfrm>
        </p:grpSpPr>
        <p:pic>
          <p:nvPicPr>
            <p:cNvPr id="1026" name="Picture 2" descr="Cytogenetics: Karyotypes and Chromosome Aberrations - ppt video ...">
              <a:extLst>
                <a:ext uri="{FF2B5EF4-FFF2-40B4-BE49-F238E27FC236}">
                  <a16:creationId xmlns:a16="http://schemas.microsoft.com/office/drawing/2014/main" id="{47F9D292-85B3-49F2-A9B5-013ADA4C5B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02" t="4995" r="13341"/>
            <a:stretch/>
          </p:blipFill>
          <p:spPr bwMode="auto">
            <a:xfrm>
              <a:off x="7449424" y="1100861"/>
              <a:ext cx="4622334" cy="4615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9F41D6-2684-4072-8C47-6C29749AD626}"/>
                </a:ext>
              </a:extLst>
            </p:cNvPr>
            <p:cNvSpPr/>
            <p:nvPr/>
          </p:nvSpPr>
          <p:spPr>
            <a:xfrm>
              <a:off x="7835317" y="1602296"/>
              <a:ext cx="377506" cy="7717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C8F51FF-05FB-4AAF-BED6-EF5C2CE0195C}"/>
                </a:ext>
              </a:extLst>
            </p:cNvPr>
            <p:cNvCxnSpPr/>
            <p:nvPr/>
          </p:nvCxnSpPr>
          <p:spPr>
            <a:xfrm flipV="1">
              <a:off x="8212823" y="1536700"/>
              <a:ext cx="0" cy="6559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1278E5F-AE6B-40AE-838C-A010F68C3A78}"/>
                </a:ext>
              </a:extLst>
            </p:cNvPr>
            <p:cNvCxnSpPr/>
            <p:nvPr/>
          </p:nvCxnSpPr>
          <p:spPr>
            <a:xfrm flipV="1">
              <a:off x="7835317" y="1536700"/>
              <a:ext cx="0" cy="6559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0938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Structural Genomics - </a:t>
            </a:r>
            <a:r>
              <a:rPr lang="en-CA" sz="3600" b="1">
                <a:solidFill>
                  <a:schemeClr val="bg1"/>
                </a:solidFill>
              </a:rPr>
              <a:t>Chromosome structure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681413"/>
            <a:ext cx="12191998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r>
              <a:rPr lang="en-CA" sz="2000" dirty="0"/>
              <a:t>Karyotyping still very common in clinical setting</a:t>
            </a:r>
          </a:p>
          <a:p>
            <a:pPr marL="342900" indent="-342900" algn="l">
              <a:buFontTx/>
              <a:buChar char="-"/>
            </a:pPr>
            <a:r>
              <a:rPr lang="en-CA" sz="2000" dirty="0"/>
              <a:t>Banding pattern -&gt; Method of orienting yourself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International System for Cytogenetic Nomenclature (ISCN)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Gives you rough location on chromosome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For example: 12q15 = Chromosome 12, long arm, region 1, band 5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p = petite, q = q…</a:t>
            </a:r>
            <a:r>
              <a:rPr lang="en-US" sz="2000" dirty="0" err="1"/>
              <a:t>uite</a:t>
            </a:r>
            <a:r>
              <a:rPr lang="en-US" sz="2000" dirty="0"/>
              <a:t> big?</a:t>
            </a: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F12EF0-D5FE-4D3D-999B-1937898690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38"/>
          <a:stretch/>
        </p:blipFill>
        <p:spPr bwMode="auto">
          <a:xfrm>
            <a:off x="276225" y="777918"/>
            <a:ext cx="5895928" cy="295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1D1F247E-7775-4FE5-9760-1A64E6EDF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20" b="1"/>
          <a:stretch/>
        </p:blipFill>
        <p:spPr bwMode="auto">
          <a:xfrm>
            <a:off x="6172153" y="760984"/>
            <a:ext cx="5691252" cy="296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4259BC-6D3B-4E7C-A2EA-D465A2754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834" y="3896069"/>
            <a:ext cx="1172700" cy="26776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3272CD-EFFF-4723-B864-2BB3A7F1DF86}"/>
              </a:ext>
            </a:extLst>
          </p:cNvPr>
          <p:cNvSpPr txBox="1"/>
          <p:nvPr/>
        </p:nvSpPr>
        <p:spPr>
          <a:xfrm>
            <a:off x="9316401" y="406072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014E87-BF68-40E4-9423-26DD1E843EB2}"/>
              </a:ext>
            </a:extLst>
          </p:cNvPr>
          <p:cNvSpPr txBox="1"/>
          <p:nvPr/>
        </p:nvSpPr>
        <p:spPr>
          <a:xfrm>
            <a:off x="9394331" y="5727684"/>
            <a:ext cx="29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832970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Structural Genomics - </a:t>
            </a:r>
            <a:r>
              <a:rPr lang="en-CA" sz="3600" b="1">
                <a:solidFill>
                  <a:schemeClr val="bg1"/>
                </a:solidFill>
              </a:rPr>
              <a:t>Chromosome structure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681413"/>
            <a:ext cx="12191998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CA" sz="2000" dirty="0"/>
              <a:t>Ploidy – How many sets of chromosomes in a cell?</a:t>
            </a:r>
          </a:p>
          <a:p>
            <a:pPr marL="342900" indent="-342900" algn="l">
              <a:buFontTx/>
              <a:buChar char="-"/>
            </a:pPr>
            <a:r>
              <a:rPr lang="en-CA" sz="2000" dirty="0"/>
              <a:t>Eukaryotes tend to be diploid, mammals don’t tolerate polyploidy well (with some exceptions)</a:t>
            </a:r>
          </a:p>
          <a:p>
            <a:pPr marL="342900" indent="-342900" algn="l">
              <a:buFontTx/>
              <a:buChar char="-"/>
            </a:pPr>
            <a:r>
              <a:rPr lang="en-CA" sz="2000" dirty="0"/>
              <a:t>Humans – diploid, 22 autosomes, 1 sex chromosome, 2n = 2x = 46</a:t>
            </a:r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r>
              <a:rPr lang="en-CA" sz="2000" dirty="0"/>
              <a:t>Plants can tolerate chromosomal rearrangements/duplications </a:t>
            </a:r>
          </a:p>
          <a:p>
            <a:pPr marL="342900" indent="-342900" algn="l">
              <a:buFontTx/>
              <a:buChar char="-"/>
            </a:pPr>
            <a:r>
              <a:rPr lang="en-CA" sz="2000" dirty="0"/>
              <a:t>Result? </a:t>
            </a:r>
            <a:r>
              <a:rPr lang="en-CA" sz="2000" i="1" dirty="0"/>
              <a:t>Triticum </a:t>
            </a:r>
            <a:r>
              <a:rPr lang="en-CA" sz="2000" i="1" dirty="0" err="1"/>
              <a:t>aestivum</a:t>
            </a:r>
            <a:r>
              <a:rPr lang="en-CA" sz="2000" dirty="0"/>
              <a:t>, bread wheat, 2n = 6x = 42 -&gt; Six copies of seven chromosomes, 3 sub-genomes</a:t>
            </a:r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E4AB83-57BE-4CA6-B261-0AF95D79A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7" y="1770078"/>
            <a:ext cx="4227945" cy="331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F8571433-48E0-4D2C-B849-313374C217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2" t="51394" r="22072" b="25913"/>
          <a:stretch/>
        </p:blipFill>
        <p:spPr bwMode="auto">
          <a:xfrm>
            <a:off x="5061749" y="2228522"/>
            <a:ext cx="6862390" cy="271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7677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Structural Genomics - </a:t>
            </a:r>
            <a:r>
              <a:rPr lang="en-CA" sz="3600" b="1">
                <a:solidFill>
                  <a:schemeClr val="bg1"/>
                </a:solidFill>
              </a:rPr>
              <a:t>Chromosome structure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681413"/>
            <a:ext cx="12191998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CA" sz="2000" dirty="0"/>
              <a:t>Extreme example? </a:t>
            </a:r>
            <a:r>
              <a:rPr lang="en-CA" sz="2000" dirty="0" err="1"/>
              <a:t>Sugercane</a:t>
            </a:r>
            <a:r>
              <a:rPr lang="en-CA" sz="2000" dirty="0"/>
              <a:t> hybrids -&gt; 2n = 5-16x = 40-128 total chromosome number!</a:t>
            </a:r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algn="l"/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C8D5E-B669-48F1-95D0-DE62A3395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675" y="2268896"/>
            <a:ext cx="2678282" cy="3352813"/>
          </a:xfrm>
          <a:prstGeom prst="rect">
            <a:avLst/>
          </a:prstGeom>
        </p:spPr>
      </p:pic>
      <p:pic>
        <p:nvPicPr>
          <p:cNvPr id="1026" name="Picture 2" descr="Co 86032 (Nayana)">
            <a:extLst>
              <a:ext uri="{FF2B5EF4-FFF2-40B4-BE49-F238E27FC236}">
                <a16:creationId xmlns:a16="http://schemas.microsoft.com/office/drawing/2014/main" id="{AA3395F2-D56D-4ADF-B920-47D4FBC6F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38" y="2325221"/>
            <a:ext cx="1759671" cy="324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D21BDE-60C0-4034-A012-6C6FA0E21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46" y="1099060"/>
            <a:ext cx="4752587" cy="1073961"/>
          </a:xfrm>
          <a:prstGeom prst="rect">
            <a:avLst/>
          </a:prstGeom>
        </p:spPr>
      </p:pic>
      <p:pic>
        <p:nvPicPr>
          <p:cNvPr id="10" name="Picture 2" descr="Thinking Face on Apple iOS 13.3">
            <a:extLst>
              <a:ext uri="{FF2B5EF4-FFF2-40B4-BE49-F238E27FC236}">
                <a16:creationId xmlns:a16="http://schemas.microsoft.com/office/drawing/2014/main" id="{64D730B4-2BB6-44F3-938D-6548831AF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174" y="2713672"/>
            <a:ext cx="526054" cy="52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FF49F9-8C45-48A2-B267-0B9A0A2CA573}"/>
              </a:ext>
            </a:extLst>
          </p:cNvPr>
          <p:cNvSpPr txBox="1"/>
          <p:nvPr/>
        </p:nvSpPr>
        <p:spPr>
          <a:xfrm>
            <a:off x="5531109" y="2870394"/>
            <a:ext cx="488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do I have to understand from this paper???</a:t>
            </a:r>
          </a:p>
        </p:txBody>
      </p:sp>
      <p:pic>
        <p:nvPicPr>
          <p:cNvPr id="14" name="Picture 2" descr="Thinking Face on Apple iOS 13.3">
            <a:extLst>
              <a:ext uri="{FF2B5EF4-FFF2-40B4-BE49-F238E27FC236}">
                <a16:creationId xmlns:a16="http://schemas.microsoft.com/office/drawing/2014/main" id="{7FC06F4E-63F4-4558-BCD3-2DA553E4D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461" y="2713672"/>
            <a:ext cx="526054" cy="52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6B6A57-B26E-4FAC-BED0-3E22F7027C41}"/>
              </a:ext>
            </a:extLst>
          </p:cNvPr>
          <p:cNvSpPr txBox="1"/>
          <p:nvPr/>
        </p:nvSpPr>
        <p:spPr>
          <a:xfrm>
            <a:off x="5379430" y="3437202"/>
            <a:ext cx="6393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Why is the Sugarcane genome hard to sequence/work with?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What are some of the methods in overcoming these challenges</a:t>
            </a:r>
          </a:p>
        </p:txBody>
      </p:sp>
    </p:spTree>
    <p:extLst>
      <p:ext uri="{BB962C8B-B14F-4D97-AF65-F5344CB8AC3E}">
        <p14:creationId xmlns:p14="http://schemas.microsoft.com/office/powerpoint/2010/main" val="1145797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Structural Genomics - </a:t>
            </a:r>
            <a:r>
              <a:rPr lang="en-CA" sz="3600" b="1">
                <a:solidFill>
                  <a:schemeClr val="bg1"/>
                </a:solidFill>
              </a:rPr>
              <a:t>Chromosome structure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681413"/>
            <a:ext cx="12191998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dirty="0"/>
              <a:t>- More chromosomes = more gene copies = more difficult sequencing and assembly</a:t>
            </a:r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7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7195AE0-095C-4655-A264-2DA360902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492" y="1668672"/>
            <a:ext cx="8205186" cy="408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C217DE-4DB6-4795-B917-B472BEB44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6" y="1790345"/>
            <a:ext cx="3006720" cy="376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5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Structural Genomics - </a:t>
            </a:r>
            <a:r>
              <a:rPr lang="en-CA" sz="3600" b="1">
                <a:solidFill>
                  <a:schemeClr val="bg1"/>
                </a:solidFill>
              </a:rPr>
              <a:t>Chromosome structure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681413"/>
            <a:ext cx="12191998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CA" sz="2000" dirty="0"/>
              <a:t>Flow cytometry + karyotyping = Flow karyotyping!</a:t>
            </a:r>
          </a:p>
          <a:p>
            <a:pPr marL="342900" indent="-342900" algn="l">
              <a:buFontTx/>
              <a:buChar char="-"/>
            </a:pPr>
            <a:r>
              <a:rPr lang="en-CA" sz="2000" dirty="0"/>
              <a:t>Stain chromosome prep (Ethidium bromide, </a:t>
            </a:r>
            <a:r>
              <a:rPr lang="en-CA" sz="2000" dirty="0" err="1"/>
              <a:t>Hoescht</a:t>
            </a:r>
            <a:r>
              <a:rPr lang="en-CA" sz="2000" dirty="0"/>
              <a:t> 33258/</a:t>
            </a:r>
            <a:r>
              <a:rPr lang="en-CA" sz="2000" dirty="0" err="1"/>
              <a:t>Chromomycin</a:t>
            </a:r>
            <a:r>
              <a:rPr lang="en-CA" sz="2000" dirty="0"/>
              <a:t> A3)</a:t>
            </a:r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marL="342900" indent="-342900" algn="l">
              <a:buFontTx/>
              <a:buChar char="-"/>
            </a:pPr>
            <a:r>
              <a:rPr lang="en-CA" sz="2000" dirty="0"/>
              <a:t>Detect chromosomal abnormalities</a:t>
            </a:r>
          </a:p>
          <a:p>
            <a:pPr marL="342900" indent="-342900" algn="l">
              <a:buFontTx/>
              <a:buChar char="-"/>
            </a:pPr>
            <a:r>
              <a:rPr lang="en-CA" sz="2000" dirty="0"/>
              <a:t>Sort and concentrate specific chromosomes (useful for genome sequencing!!!)</a:t>
            </a:r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25DB0-8CA8-42FC-9FAA-6595DDD3F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95" y="1924125"/>
            <a:ext cx="4058480" cy="26382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9AC4B6-7A8F-4359-B18D-F206D00DD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69" y="2571561"/>
            <a:ext cx="2004331" cy="19310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C4B65D-9366-4426-AFCE-36CCFA55C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1694" y="2458550"/>
            <a:ext cx="5207612" cy="264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57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Structural Genomics - </a:t>
            </a:r>
            <a:r>
              <a:rPr lang="en-CA" sz="3600" b="1">
                <a:solidFill>
                  <a:schemeClr val="bg1"/>
                </a:solidFill>
              </a:rPr>
              <a:t>Chromosome structure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681413"/>
            <a:ext cx="12191998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CA" sz="2000" dirty="0"/>
              <a:t>Crested Wheatgrass -&gt; Potential source for beneficial traits for breeding 2x=2n=14</a:t>
            </a:r>
          </a:p>
          <a:p>
            <a:pPr marL="342900" indent="-342900" algn="l">
              <a:buFontTx/>
              <a:buChar char="-"/>
            </a:pPr>
            <a:r>
              <a:rPr lang="en-CA" sz="2000" dirty="0"/>
              <a:t>Difficult genome to sequence (2x human genome, more repeats), would be nice to break up</a:t>
            </a:r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r>
              <a:rPr lang="en-CA" sz="2000" dirty="0" err="1"/>
              <a:t>Monovariate</a:t>
            </a:r>
            <a:r>
              <a:rPr lang="en-CA" sz="2000" dirty="0"/>
              <a:t> – DAPI, Bivariate -&gt; </a:t>
            </a:r>
            <a:r>
              <a:rPr lang="en-CA" sz="2000" dirty="0" err="1"/>
              <a:t>Dapi</a:t>
            </a:r>
            <a:r>
              <a:rPr lang="en-CA" sz="2000" dirty="0"/>
              <a:t> x FITC-A</a:t>
            </a:r>
          </a:p>
          <a:p>
            <a:pPr marL="342900" indent="-342900" algn="l">
              <a:buFontTx/>
              <a:buChar char="-"/>
            </a:pPr>
            <a:r>
              <a:rPr lang="en-CA" sz="2000" dirty="0"/>
              <a:t>Needed to bring in wheat chromosome addition lines (wheat background + 1 extra wheatgrass chromosome)</a:t>
            </a:r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1AFD78-538E-49E1-8E62-C111BA706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494" y="2502441"/>
            <a:ext cx="1752381" cy="32516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458B81-035D-4198-B1CA-8350120AA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80" y="1628951"/>
            <a:ext cx="4154960" cy="777614"/>
          </a:xfrm>
          <a:prstGeom prst="rect">
            <a:avLst/>
          </a:prstGeom>
        </p:spPr>
      </p:pic>
      <p:pic>
        <p:nvPicPr>
          <p:cNvPr id="14" name="Picture 2" descr="Thinking Face on Apple iOS 13.3">
            <a:extLst>
              <a:ext uri="{FF2B5EF4-FFF2-40B4-BE49-F238E27FC236}">
                <a16:creationId xmlns:a16="http://schemas.microsoft.com/office/drawing/2014/main" id="{2FE6CB0C-7D54-40F5-9936-AB5AE8CC2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165" y="2183031"/>
            <a:ext cx="526054" cy="52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88DFA5-0421-41A9-8BF0-53F72D990F94}"/>
              </a:ext>
            </a:extLst>
          </p:cNvPr>
          <p:cNvSpPr txBox="1"/>
          <p:nvPr/>
        </p:nvSpPr>
        <p:spPr>
          <a:xfrm>
            <a:off x="4877100" y="2339753"/>
            <a:ext cx="488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do I have to understand from this paper???</a:t>
            </a:r>
          </a:p>
        </p:txBody>
      </p:sp>
      <p:pic>
        <p:nvPicPr>
          <p:cNvPr id="16" name="Picture 2" descr="Thinking Face on Apple iOS 13.3">
            <a:extLst>
              <a:ext uri="{FF2B5EF4-FFF2-40B4-BE49-F238E27FC236}">
                <a16:creationId xmlns:a16="http://schemas.microsoft.com/office/drawing/2014/main" id="{E0CA2E7D-5F56-4C3E-B40C-DDE29F73C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452" y="2183031"/>
            <a:ext cx="526054" cy="52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EDFD3E-C6D0-4F54-86E5-8F390A261E27}"/>
              </a:ext>
            </a:extLst>
          </p:cNvPr>
          <p:cNvSpPr txBox="1"/>
          <p:nvPr/>
        </p:nvSpPr>
        <p:spPr>
          <a:xfrm>
            <a:off x="3727118" y="2849957"/>
            <a:ext cx="8255530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Why is sorting plant chromosomes useful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Were the authors able to sort individual chromosomes with mono/</a:t>
            </a:r>
            <a:r>
              <a:rPr lang="en-US" sz="1600" dirty="0" err="1"/>
              <a:t>divariate</a:t>
            </a:r>
            <a:r>
              <a:rPr lang="en-US" sz="1600" dirty="0"/>
              <a:t> sorting?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How were the authors finally able to sort out individual chromosomes of crested wheatgrass?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91610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Structural Genomics - </a:t>
            </a:r>
            <a:r>
              <a:rPr lang="en-CA" sz="3600" b="1">
                <a:solidFill>
                  <a:schemeClr val="bg1"/>
                </a:solidFill>
              </a:rPr>
              <a:t>Chromosome structure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681413"/>
            <a:ext cx="12191998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CA" sz="2000" dirty="0"/>
              <a:t>Crested Wheatgrass -&gt; Potential source for beneficial traits for breeding 2x=2n=14</a:t>
            </a:r>
          </a:p>
          <a:p>
            <a:pPr marL="342900" indent="-342900" algn="l">
              <a:buFontTx/>
              <a:buChar char="-"/>
            </a:pPr>
            <a:r>
              <a:rPr lang="en-CA" sz="2000" dirty="0"/>
              <a:t>Difficult genome to sequence (2x human genome, more repeats), would be nice to break up</a:t>
            </a:r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r>
              <a:rPr lang="en-CA" sz="2000" dirty="0" err="1"/>
              <a:t>Monovariate</a:t>
            </a:r>
            <a:r>
              <a:rPr lang="en-CA" sz="2000" dirty="0"/>
              <a:t> – DAPI, Bivariate -&gt; </a:t>
            </a:r>
            <a:r>
              <a:rPr lang="en-CA" sz="2000" dirty="0" err="1"/>
              <a:t>Dapi</a:t>
            </a:r>
            <a:r>
              <a:rPr lang="en-CA" sz="2000" dirty="0"/>
              <a:t> x FITC-A</a:t>
            </a:r>
          </a:p>
          <a:p>
            <a:pPr marL="342900" indent="-342900" algn="l">
              <a:buFontTx/>
              <a:buChar char="-"/>
            </a:pPr>
            <a:r>
              <a:rPr lang="en-CA" sz="2000" dirty="0"/>
              <a:t>Needed to bring in wheat chromosome addition lines (wheat background + 1 extra wheatgrass chromosome)</a:t>
            </a:r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algn="l"/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10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458B81-035D-4198-B1CA-8350120AA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80" y="1628951"/>
            <a:ext cx="4154960" cy="7776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BECD13-DB36-475A-AEA2-00976A0C0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097" y="2468461"/>
            <a:ext cx="3341546" cy="3102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038755-B622-41E6-8446-02A8D80CD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9877" y="2502441"/>
            <a:ext cx="3193868" cy="30267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80321E-CFCC-4592-90CC-25424DF6A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9494" y="2502441"/>
            <a:ext cx="1752381" cy="325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5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Structural Genomics – Location </a:t>
            </a:r>
            <a:r>
              <a:rPr lang="en-CA" sz="3600" b="1">
                <a:solidFill>
                  <a:schemeClr val="bg1"/>
                </a:solidFill>
              </a:rPr>
              <a:t>of genes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681413"/>
            <a:ext cx="12191998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CA" sz="2000" dirty="0"/>
              <a:t>Which gene on which chromosome? Where?</a:t>
            </a:r>
          </a:p>
          <a:p>
            <a:pPr marL="342900" indent="-342900" algn="l">
              <a:buFontTx/>
              <a:buChar char="-"/>
            </a:pPr>
            <a:r>
              <a:rPr lang="en-CA" sz="2000" dirty="0"/>
              <a:t>Oldie but goodie -&gt;</a:t>
            </a:r>
            <a:r>
              <a:rPr lang="en-CA" dirty="0"/>
              <a:t> </a:t>
            </a:r>
            <a:r>
              <a:rPr lang="en-CA" sz="2000" b="1" u="sng" dirty="0"/>
              <a:t>Linkage mapping </a:t>
            </a:r>
          </a:p>
          <a:p>
            <a:pPr marL="342900" indent="-342900" algn="l">
              <a:buFontTx/>
              <a:buChar char="-"/>
            </a:pPr>
            <a:endParaRPr lang="en-CA" sz="1600" dirty="0"/>
          </a:p>
          <a:p>
            <a:pPr marL="342900" indent="-342900" algn="l">
              <a:buFontTx/>
              <a:buChar char="-"/>
            </a:pPr>
            <a:r>
              <a:rPr lang="en-CA" sz="2000" b="1" dirty="0"/>
              <a:t>Step 1:</a:t>
            </a:r>
            <a:r>
              <a:rPr lang="en-CA" sz="2000" dirty="0"/>
              <a:t> Crossing organisms</a:t>
            </a:r>
          </a:p>
          <a:p>
            <a:pPr marL="800100" lvl="1" indent="-342900" algn="l">
              <a:buFontTx/>
              <a:buChar char="-"/>
            </a:pPr>
            <a:r>
              <a:rPr lang="en-CA" dirty="0"/>
              <a:t>Cross between organism with/without phenotype/marker</a:t>
            </a:r>
          </a:p>
          <a:p>
            <a:pPr marL="800100" lvl="1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r>
              <a:rPr lang="en-CA" sz="2000" b="1" dirty="0"/>
              <a:t>Step 2:</a:t>
            </a:r>
            <a:r>
              <a:rPr lang="en-CA" sz="2000" dirty="0"/>
              <a:t> Testing offspring for a phenotype or marker</a:t>
            </a:r>
          </a:p>
          <a:p>
            <a:pPr marL="800100" lvl="1" indent="-342900" algn="l">
              <a:buFontTx/>
              <a:buChar char="-"/>
            </a:pPr>
            <a:r>
              <a:rPr lang="en-CA" dirty="0"/>
              <a:t>Early days -&gt; </a:t>
            </a:r>
            <a:r>
              <a:rPr lang="en-CA" b="1" dirty="0"/>
              <a:t>Visible phenotype</a:t>
            </a:r>
            <a:r>
              <a:rPr lang="en-CA" dirty="0"/>
              <a:t> </a:t>
            </a:r>
          </a:p>
          <a:p>
            <a:pPr marL="800100" lvl="1" indent="-342900" algn="l">
              <a:buFontTx/>
              <a:buChar char="-"/>
            </a:pPr>
            <a:r>
              <a:rPr lang="en-CA" b="1" dirty="0"/>
              <a:t>Restriction fragment length polymorphisms (RFLPs)</a:t>
            </a:r>
            <a:r>
              <a:rPr lang="en-CA" dirty="0"/>
              <a:t> – Does a person have a restriction site or not?</a:t>
            </a:r>
          </a:p>
          <a:p>
            <a:pPr marL="800100" lvl="1" indent="-342900" algn="l">
              <a:buFontTx/>
              <a:buChar char="-"/>
            </a:pPr>
            <a:r>
              <a:rPr lang="en-CA" b="1" dirty="0"/>
              <a:t>Microsatellites</a:t>
            </a:r>
            <a:r>
              <a:rPr lang="en-CA" dirty="0"/>
              <a:t> – Repetitive DNA sequences with high mutation rates – How many repeats does an organism have?</a:t>
            </a:r>
          </a:p>
          <a:p>
            <a:pPr marL="800100" lvl="1" indent="-342900" algn="l">
              <a:buFontTx/>
              <a:buChar char="-"/>
            </a:pPr>
            <a:r>
              <a:rPr lang="en-CA" b="1" dirty="0"/>
              <a:t>Small Nucleotide Polymorphisms (SNPs)</a:t>
            </a:r>
            <a:r>
              <a:rPr lang="en-CA" dirty="0"/>
              <a:t> – Positions in nucleotide sequence where individuals have specific mutations</a:t>
            </a:r>
          </a:p>
          <a:p>
            <a:pPr marL="800100" lvl="1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r>
              <a:rPr lang="en-CA" sz="2000" b="1" dirty="0"/>
              <a:t>Step 3:</a:t>
            </a:r>
            <a:r>
              <a:rPr lang="en-CA" sz="2000" dirty="0"/>
              <a:t> Calculating recombination frequency</a:t>
            </a:r>
          </a:p>
          <a:p>
            <a:pPr marL="800100" lvl="1" indent="-342900" algn="l">
              <a:buFontTx/>
              <a:buChar char="-"/>
            </a:pPr>
            <a:r>
              <a:rPr lang="en-CA" dirty="0"/>
              <a:t>Genes close together? Less frequently observed together</a:t>
            </a:r>
          </a:p>
          <a:p>
            <a:pPr marL="800100" lvl="1" indent="-342900" algn="l">
              <a:buFontTx/>
              <a:buChar char="-"/>
            </a:pPr>
            <a:r>
              <a:rPr lang="en-CA" dirty="0"/>
              <a:t>Genes far apart? More frequently observed together</a:t>
            </a:r>
          </a:p>
          <a:p>
            <a:endParaRPr lang="en-US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800100" lvl="1" indent="-342900" algn="l">
              <a:buFontTx/>
              <a:buChar char="-"/>
            </a:pPr>
            <a:endParaRPr lang="en-CA" sz="1600" dirty="0"/>
          </a:p>
          <a:p>
            <a:pPr marL="800100" lvl="1" indent="-342900" algn="l">
              <a:buFontTx/>
              <a:buChar char="-"/>
            </a:pPr>
            <a:endParaRPr lang="en-CA" sz="1600" dirty="0"/>
          </a:p>
          <a:p>
            <a:pPr marL="800100" lvl="1" indent="-342900" algn="l">
              <a:buFontTx/>
              <a:buChar char="-"/>
            </a:pPr>
            <a:endParaRPr lang="en-CA" sz="1600" dirty="0"/>
          </a:p>
          <a:p>
            <a:pPr marL="800100" lvl="1" indent="-342900" algn="l">
              <a:buFontTx/>
              <a:buChar char="-"/>
            </a:pPr>
            <a:endParaRPr lang="en-CA" sz="1600" dirty="0"/>
          </a:p>
          <a:p>
            <a:pPr marL="800100" lvl="1" indent="-342900" algn="l">
              <a:buFontTx/>
              <a:buChar char="-"/>
            </a:pPr>
            <a:endParaRPr lang="en-CA" sz="1600" dirty="0"/>
          </a:p>
          <a:p>
            <a:pPr marL="800100" lvl="1" indent="-342900" algn="l">
              <a:buFontTx/>
              <a:buChar char="-"/>
            </a:pPr>
            <a:endParaRPr lang="en-CA" sz="1600" dirty="0"/>
          </a:p>
          <a:p>
            <a:pPr marL="800100" lvl="1" indent="-342900" algn="l">
              <a:buFontTx/>
              <a:buChar char="-"/>
            </a:pPr>
            <a:endParaRPr lang="en-CA" sz="1600" dirty="0"/>
          </a:p>
          <a:p>
            <a:pPr marL="800100" lvl="1" indent="-342900" algn="l">
              <a:buFontTx/>
              <a:buChar char="-"/>
            </a:pPr>
            <a:endParaRPr lang="en-CA" sz="1600" dirty="0"/>
          </a:p>
          <a:p>
            <a:pPr marL="800100" lvl="1" indent="-342900" algn="l">
              <a:buFontTx/>
              <a:buChar char="-"/>
            </a:pPr>
            <a:endParaRPr lang="en-CA" sz="1600" dirty="0"/>
          </a:p>
          <a:p>
            <a:pPr marL="800100" lvl="1" indent="-342900" algn="l">
              <a:buFontTx/>
              <a:buChar char="-"/>
            </a:pPr>
            <a:endParaRPr lang="en-CA" sz="1600" dirty="0"/>
          </a:p>
          <a:p>
            <a:pPr marL="800100" lvl="1" indent="-342900" algn="l">
              <a:buFontTx/>
              <a:buChar char="-"/>
            </a:pPr>
            <a:endParaRPr lang="en-CA" sz="1600" dirty="0"/>
          </a:p>
          <a:p>
            <a:pPr marL="342900" indent="-342900" algn="l">
              <a:buFontTx/>
              <a:buChar char="-"/>
            </a:pPr>
            <a:endParaRPr lang="en-CA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2768BE-E95C-40DC-BA42-E565DC2C1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639" y="745042"/>
            <a:ext cx="5144411" cy="27316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6B6D25-A1C8-4902-B415-2CA0698B1A70}"/>
              </a:ext>
            </a:extLst>
          </p:cNvPr>
          <p:cNvSpPr/>
          <p:nvPr/>
        </p:nvSpPr>
        <p:spPr>
          <a:xfrm>
            <a:off x="9753601" y="1206500"/>
            <a:ext cx="204119" cy="210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749C7B-D6FE-4096-B053-9FB585F75786}"/>
              </a:ext>
            </a:extLst>
          </p:cNvPr>
          <p:cNvSpPr/>
          <p:nvPr/>
        </p:nvSpPr>
        <p:spPr>
          <a:xfrm>
            <a:off x="8604251" y="2311400"/>
            <a:ext cx="380999" cy="374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129203-B784-4635-9605-9DBA037A2308}"/>
              </a:ext>
            </a:extLst>
          </p:cNvPr>
          <p:cNvSpPr/>
          <p:nvPr/>
        </p:nvSpPr>
        <p:spPr>
          <a:xfrm>
            <a:off x="9474661" y="2311400"/>
            <a:ext cx="380999" cy="374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33DE7E-068E-490D-B374-7264A2B6D148}"/>
              </a:ext>
            </a:extLst>
          </p:cNvPr>
          <p:cNvSpPr/>
          <p:nvPr/>
        </p:nvSpPr>
        <p:spPr>
          <a:xfrm>
            <a:off x="10345071" y="2311400"/>
            <a:ext cx="374650" cy="374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F11D52D-FC3C-4AAE-9D49-E5AC8A44D3C7}"/>
              </a:ext>
            </a:extLst>
          </p:cNvPr>
          <p:cNvSpPr/>
          <p:nvPr/>
        </p:nvSpPr>
        <p:spPr>
          <a:xfrm>
            <a:off x="10785013" y="2311400"/>
            <a:ext cx="374650" cy="374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F41677-3BA4-45AC-8ECC-07B858BA9AE0}"/>
              </a:ext>
            </a:extLst>
          </p:cNvPr>
          <p:cNvSpPr/>
          <p:nvPr/>
        </p:nvSpPr>
        <p:spPr>
          <a:xfrm>
            <a:off x="8142501" y="1324610"/>
            <a:ext cx="380999" cy="374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A09784C-4531-4917-8D5E-4FA255B8C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269" y="5043082"/>
            <a:ext cx="3585149" cy="165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431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>
                <a:solidFill>
                  <a:schemeClr val="bg1"/>
                </a:solidFill>
              </a:rPr>
              <a:t>Course Grading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117018" y="681413"/>
            <a:ext cx="12074980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393700" y="874295"/>
            <a:ext cx="11798298" cy="5871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u="sng" dirty="0"/>
              <a:t>Test 1</a:t>
            </a:r>
            <a:r>
              <a:rPr lang="en-US" b="1" dirty="0"/>
              <a:t> </a:t>
            </a:r>
            <a:r>
              <a:rPr lang="en-US" dirty="0"/>
              <a:t>– Covers Module 1 – 15% </a:t>
            </a:r>
          </a:p>
          <a:p>
            <a:pPr algn="l"/>
            <a:r>
              <a:rPr lang="en-US" b="1" u="sng" dirty="0"/>
              <a:t>Assignment 1</a:t>
            </a:r>
            <a:r>
              <a:rPr lang="en-US" dirty="0"/>
              <a:t> – Bacterial Genome Assembly/Annotation/Exploration – 15%</a:t>
            </a:r>
          </a:p>
          <a:p>
            <a:pPr algn="l"/>
            <a:endParaRPr lang="en-US" dirty="0"/>
          </a:p>
          <a:p>
            <a:pPr algn="l"/>
            <a:r>
              <a:rPr lang="en-US" b="1" u="sng" dirty="0"/>
              <a:t>Test 2</a:t>
            </a:r>
            <a:r>
              <a:rPr lang="en-US" dirty="0"/>
              <a:t> – Covers Module 2 – 20% </a:t>
            </a:r>
          </a:p>
          <a:p>
            <a:pPr algn="l"/>
            <a:r>
              <a:rPr lang="en-US" b="1" u="sng" dirty="0"/>
              <a:t>Assignment 2</a:t>
            </a:r>
            <a:r>
              <a:rPr lang="en-US" b="1" dirty="0"/>
              <a:t> </a:t>
            </a:r>
            <a:r>
              <a:rPr lang="en-US" dirty="0"/>
              <a:t>– RNA-Seq Differential Expression Analysis of plants under stress – 15%</a:t>
            </a:r>
          </a:p>
          <a:p>
            <a:pPr algn="l"/>
            <a:endParaRPr lang="en-US" dirty="0"/>
          </a:p>
          <a:p>
            <a:pPr algn="l"/>
            <a:r>
              <a:rPr lang="en-US" b="1" u="sng" dirty="0"/>
              <a:t>Test 3</a:t>
            </a:r>
            <a:r>
              <a:rPr lang="en-US" dirty="0"/>
              <a:t> – Covers Module 3 – 20% </a:t>
            </a:r>
          </a:p>
          <a:p>
            <a:pPr algn="l"/>
            <a:r>
              <a:rPr lang="en-US" b="1" u="sng" dirty="0"/>
              <a:t>Assignment 3</a:t>
            </a:r>
            <a:r>
              <a:rPr lang="en-US" b="1" dirty="0"/>
              <a:t> </a:t>
            </a:r>
            <a:r>
              <a:rPr lang="en-US" dirty="0"/>
              <a:t>– Constructing a phylogenetic tree of SARS-</a:t>
            </a:r>
            <a:r>
              <a:rPr lang="en-US" dirty="0" err="1"/>
              <a:t>Cov</a:t>
            </a:r>
            <a:r>
              <a:rPr lang="en-US" dirty="0"/>
              <a:t> 2 – 15%</a:t>
            </a:r>
          </a:p>
          <a:p>
            <a:pPr algn="l"/>
            <a:endParaRPr lang="en-US" b="1" u="sng" dirty="0"/>
          </a:p>
          <a:p>
            <a:pPr algn="l"/>
            <a:r>
              <a:rPr lang="en-US" b="1" u="sng" dirty="0">
                <a:solidFill>
                  <a:srgbClr val="C00000"/>
                </a:solidFill>
              </a:rPr>
              <a:t>Extra marks: </a:t>
            </a:r>
            <a:r>
              <a:rPr lang="en-US" dirty="0">
                <a:solidFill>
                  <a:srgbClr val="C00000"/>
                </a:solidFill>
              </a:rPr>
              <a:t>be active in class, ask or answer questions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Data interpretation type questions, understanding of material (read the papers!)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43312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Structural Genomics – Location </a:t>
            </a:r>
            <a:r>
              <a:rPr lang="en-CA" sz="3600" b="1">
                <a:solidFill>
                  <a:schemeClr val="bg1"/>
                </a:solidFill>
              </a:rPr>
              <a:t>of genes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681413"/>
            <a:ext cx="12191998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sz="2000" u="sng" dirty="0"/>
              <a:t>- Fluorescence in situ hybridization (FISH)</a:t>
            </a:r>
          </a:p>
          <a:p>
            <a:pPr algn="l"/>
            <a:endParaRPr lang="en-CA" sz="2000" b="1" u="sng" dirty="0"/>
          </a:p>
          <a:p>
            <a:pPr algn="l"/>
            <a:endParaRPr lang="en-CA" sz="2000" b="1" u="sng" dirty="0"/>
          </a:p>
          <a:p>
            <a:pPr algn="l"/>
            <a:endParaRPr lang="en-CA" sz="2000" b="1" u="sng" dirty="0"/>
          </a:p>
          <a:p>
            <a:pPr algn="l"/>
            <a:endParaRPr lang="en-CA" sz="2000" b="1" u="sng" dirty="0"/>
          </a:p>
          <a:p>
            <a:pPr algn="l"/>
            <a:endParaRPr lang="en-CA" sz="2000" b="1" u="sng" dirty="0"/>
          </a:p>
          <a:p>
            <a:pPr algn="l"/>
            <a:endParaRPr lang="en-CA" sz="2000" b="1" u="sng" dirty="0"/>
          </a:p>
          <a:p>
            <a:pPr algn="l"/>
            <a:endParaRPr lang="en-CA" sz="2000" b="1" u="sng" dirty="0"/>
          </a:p>
          <a:p>
            <a:pPr algn="l"/>
            <a:endParaRPr lang="en-CA" sz="2000" b="1" u="sng" dirty="0"/>
          </a:p>
          <a:p>
            <a:pPr algn="l"/>
            <a:endParaRPr lang="en-CA" sz="2000" b="1" u="sng" dirty="0"/>
          </a:p>
          <a:p>
            <a:pPr algn="l"/>
            <a:endParaRPr lang="en-CA" sz="2000" b="1" u="sng" dirty="0"/>
          </a:p>
          <a:p>
            <a:pPr algn="l"/>
            <a:endParaRPr lang="en-CA" sz="2000" b="1" u="sng" dirty="0"/>
          </a:p>
          <a:p>
            <a:pPr marL="342900" indent="-342900" algn="l">
              <a:buFontTx/>
              <a:buChar char="-"/>
            </a:pPr>
            <a:r>
              <a:rPr lang="en-CA" sz="2000" dirty="0"/>
              <a:t>Fluorescently labeled DNA probe, need prior knowledge of gene sequence</a:t>
            </a:r>
          </a:p>
          <a:p>
            <a:pPr marL="342900" indent="-342900" algn="l">
              <a:buFontTx/>
              <a:buChar char="-"/>
            </a:pPr>
            <a:r>
              <a:rPr lang="en-CA" sz="2000" dirty="0"/>
              <a:t>Probes can be small, 1-2kb, to find a location of gene on chromosomes</a:t>
            </a:r>
          </a:p>
          <a:p>
            <a:pPr marL="342900" indent="-342900" algn="l">
              <a:buFontTx/>
              <a:buChar char="-"/>
            </a:pPr>
            <a:r>
              <a:rPr lang="en-CA" sz="2000" dirty="0"/>
              <a:t>Can be big, 100s of kb to detect chromosomal re-arrangements (ABL + BCR -&gt; chronic myeloid leukemia)</a:t>
            </a:r>
          </a:p>
          <a:p>
            <a:pPr marL="800100" lvl="1" indent="-342900" algn="l">
              <a:buFontTx/>
              <a:buChar char="-"/>
            </a:pPr>
            <a:endParaRPr lang="en-CA" dirty="0"/>
          </a:p>
          <a:p>
            <a:pPr marL="800100" lvl="1" indent="-342900" algn="l">
              <a:buFontTx/>
              <a:buChar char="-"/>
            </a:pPr>
            <a:endParaRPr lang="en-CA" dirty="0"/>
          </a:p>
          <a:p>
            <a:pPr marL="800100" lvl="1" indent="-342900" algn="l">
              <a:buFontTx/>
              <a:buChar char="-"/>
            </a:pPr>
            <a:endParaRPr lang="en-CA" dirty="0"/>
          </a:p>
          <a:p>
            <a:pPr marL="800100" lvl="1" indent="-342900" algn="l">
              <a:buFontTx/>
              <a:buChar char="-"/>
            </a:pPr>
            <a:endParaRPr lang="en-CA" dirty="0"/>
          </a:p>
          <a:p>
            <a:pPr marL="800100" lvl="1" indent="-342900" algn="l">
              <a:buFontTx/>
              <a:buChar char="-"/>
            </a:pPr>
            <a:endParaRPr lang="en-CA" dirty="0"/>
          </a:p>
          <a:p>
            <a:pPr marL="800100" lvl="1" indent="-342900" algn="l">
              <a:buFontTx/>
              <a:buChar char="-"/>
            </a:pPr>
            <a:endParaRPr lang="en-CA" dirty="0"/>
          </a:p>
          <a:p>
            <a:pPr marL="800100" lvl="1" indent="-342900" algn="l">
              <a:buFontTx/>
              <a:buChar char="-"/>
            </a:pPr>
            <a:endParaRPr lang="en-CA" dirty="0"/>
          </a:p>
          <a:p>
            <a:pPr marL="800100" lvl="1" indent="-342900" algn="l">
              <a:buFontTx/>
              <a:buChar char="-"/>
            </a:pPr>
            <a:endParaRPr lang="en-CA" dirty="0"/>
          </a:p>
          <a:p>
            <a:pPr marL="800100" lvl="1" indent="-342900" algn="l">
              <a:buFontTx/>
              <a:buChar char="-"/>
            </a:pPr>
            <a:endParaRPr lang="en-CA" dirty="0"/>
          </a:p>
          <a:p>
            <a:pPr marL="800100" lvl="1" indent="-342900" algn="l">
              <a:buFontTx/>
              <a:buChar char="-"/>
            </a:pPr>
            <a:endParaRPr lang="en-CA" dirty="0"/>
          </a:p>
          <a:p>
            <a:pPr marL="800100" lvl="1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12</a:t>
            </a:r>
          </a:p>
        </p:txBody>
      </p:sp>
      <p:pic>
        <p:nvPicPr>
          <p:cNvPr id="5" name="Picture 2" descr="FISH Probes - Resources - Support - Abnova">
            <a:extLst>
              <a:ext uri="{FF2B5EF4-FFF2-40B4-BE49-F238E27FC236}">
                <a16:creationId xmlns:a16="http://schemas.microsoft.com/office/drawing/2014/main" id="{B9A2726E-61E5-4510-8ACB-E900254A5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88" y="1338431"/>
            <a:ext cx="4991402" cy="18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1EBBDA-88E9-4F16-B1D1-28712BDFB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127" y="2167603"/>
            <a:ext cx="5948644" cy="2060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F9FB18-9E9E-475A-B4BF-9A701583E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14" y="3293490"/>
            <a:ext cx="4279150" cy="17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49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Course content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419100" y="777853"/>
            <a:ext cx="5464633" cy="5871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Merriweather" pitchFamily="2" charset="77"/>
              </a:rPr>
              <a:t>Introductory Module</a:t>
            </a:r>
            <a:br>
              <a:rPr lang="en-US" sz="1800" b="1" i="0" u="none" strike="noStrike" dirty="0">
                <a:effectLst/>
                <a:latin typeface="Merriweather" pitchFamily="2" charset="77"/>
              </a:rPr>
            </a:br>
            <a:r>
              <a:rPr lang="en-US" sz="1800" b="0" i="0" u="none" strike="noStrike" dirty="0">
                <a:effectLst/>
                <a:latin typeface="Merriweather" pitchFamily="2" charset="77"/>
              </a:rPr>
              <a:t>1) Brief History</a:t>
            </a:r>
            <a:br>
              <a:rPr lang="en-US" sz="1800" b="0" i="0" u="none" strike="noStrike" dirty="0">
                <a:effectLst/>
                <a:latin typeface="Merriweather" pitchFamily="2" charset="77"/>
              </a:rPr>
            </a:br>
            <a:r>
              <a:rPr lang="en-US" sz="1800" b="0" i="0" u="none" strike="noStrike" dirty="0">
                <a:effectLst/>
                <a:latin typeface="Merriweather" pitchFamily="2" charset="77"/>
              </a:rPr>
              <a:t>2) Types of genomes</a:t>
            </a:r>
            <a:br>
              <a:rPr lang="en-US" sz="1800" b="0" i="0" u="none" strike="noStrike" dirty="0">
                <a:effectLst/>
                <a:latin typeface="Merriweather" pitchFamily="2" charset="77"/>
              </a:rPr>
            </a:br>
            <a:r>
              <a:rPr lang="en-US" sz="1800" b="0" i="0" u="none" strike="noStrike" dirty="0">
                <a:effectLst/>
                <a:latin typeface="Merriweather" pitchFamily="2" charset="77"/>
              </a:rPr>
              <a:t>3) Structural vs Functional vs Comparative Genomics</a:t>
            </a:r>
            <a:br>
              <a:rPr lang="en-US" sz="1800" b="0" i="0" u="none" strike="noStrike" dirty="0">
                <a:effectLst/>
                <a:latin typeface="Merriweather" pitchFamily="2" charset="77"/>
              </a:rPr>
            </a:br>
            <a:r>
              <a:rPr lang="en-US" sz="1800" b="0" i="0" u="none" strike="noStrike" dirty="0">
                <a:effectLst/>
                <a:latin typeface="Merriweather" pitchFamily="2" charset="77"/>
              </a:rPr>
              <a:t>4) What questions can we answer with Genomics?</a:t>
            </a:r>
          </a:p>
          <a:p>
            <a:pPr algn="l"/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Merriweather" pitchFamily="2" charset="77"/>
              </a:rPr>
              <a:t>Module 1 – Structural Genomics</a:t>
            </a:r>
            <a:br>
              <a:rPr lang="en-US" sz="1800" b="1" i="0" u="none" strike="noStrike" dirty="0">
                <a:effectLst/>
                <a:latin typeface="Merriweather" pitchFamily="2" charset="77"/>
              </a:rPr>
            </a:br>
            <a:r>
              <a:rPr lang="en-US" sz="1800" b="0" i="0" u="none" strike="noStrike" dirty="0">
                <a:effectLst/>
                <a:latin typeface="Merriweather" pitchFamily="2" charset="77"/>
              </a:rPr>
              <a:t>1) Chromosome structure/number and gene mapping</a:t>
            </a:r>
            <a:br>
              <a:rPr lang="en-US" sz="1800" b="0" i="0" u="none" strike="noStrike" dirty="0">
                <a:effectLst/>
                <a:latin typeface="Merriweather" pitchFamily="2" charset="77"/>
              </a:rPr>
            </a:br>
            <a:r>
              <a:rPr lang="en-US" sz="1800" b="0" i="0" u="none" strike="noStrike" dirty="0">
                <a:effectLst/>
                <a:latin typeface="Merriweather" pitchFamily="2" charset="77"/>
              </a:rPr>
              <a:t>2) Epigenetics</a:t>
            </a:r>
            <a:br>
              <a:rPr lang="en-US" sz="1800" b="0" i="0" u="none" strike="noStrike" dirty="0">
                <a:effectLst/>
                <a:latin typeface="Merriweather" pitchFamily="2" charset="77"/>
              </a:rPr>
            </a:br>
            <a:r>
              <a:rPr lang="en-US" sz="1800" b="0" i="0" u="none" strike="noStrike" dirty="0">
                <a:effectLst/>
                <a:latin typeface="Merriweather" pitchFamily="2" charset="77"/>
              </a:rPr>
              <a:t>3) Genome sequencing technologies</a:t>
            </a:r>
            <a:br>
              <a:rPr lang="en-US" sz="1800" b="0" i="0" u="none" strike="noStrike" dirty="0">
                <a:effectLst/>
                <a:latin typeface="Merriweather" pitchFamily="2" charset="77"/>
              </a:rPr>
            </a:br>
            <a:r>
              <a:rPr lang="en-US" sz="1800" b="0" i="0" u="none" strike="noStrike" dirty="0">
                <a:effectLst/>
                <a:latin typeface="Merriweather" pitchFamily="2" charset="77"/>
              </a:rPr>
              <a:t>4) Assembly of genomes</a:t>
            </a:r>
            <a:br>
              <a:rPr lang="en-US" sz="1800" b="0" i="0" u="none" strike="noStrike" dirty="0">
                <a:effectLst/>
                <a:latin typeface="Merriweather" pitchFamily="2" charset="77"/>
              </a:rPr>
            </a:br>
            <a:r>
              <a:rPr lang="en-US" sz="1800" b="0" i="0" u="none" strike="noStrike" dirty="0">
                <a:effectLst/>
                <a:latin typeface="Merriweather" pitchFamily="2" charset="77"/>
              </a:rPr>
              <a:t>5) Annotation of genomic DNA</a:t>
            </a:r>
            <a:br>
              <a:rPr lang="en-US" sz="1800" b="0" i="0" u="none" strike="noStrike" dirty="0">
                <a:effectLst/>
                <a:latin typeface="Merriweather" pitchFamily="2" charset="77"/>
              </a:rPr>
            </a:br>
            <a:r>
              <a:rPr lang="en-US" sz="1800" b="0" i="0" u="none" strike="noStrike" dirty="0">
                <a:effectLst/>
                <a:latin typeface="Merriweather" pitchFamily="2" charset="77"/>
              </a:rPr>
              <a:t>6) Genetic markers and mutations</a:t>
            </a:r>
          </a:p>
          <a:p>
            <a:pPr algn="l"/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Merriweather" pitchFamily="2" charset="77"/>
              </a:rPr>
              <a:t>Assignment 1</a:t>
            </a:r>
            <a:br>
              <a:rPr lang="en-US" sz="1800" b="1" i="0" u="none" strike="noStrike" dirty="0">
                <a:effectLst/>
                <a:latin typeface="Merriweather" pitchFamily="2" charset="77"/>
              </a:rPr>
            </a:br>
            <a:r>
              <a:rPr lang="en-US" sz="1800" b="0" i="0" u="none" strike="noStrike" dirty="0">
                <a:effectLst/>
                <a:latin typeface="Merriweather" pitchFamily="2" charset="77"/>
              </a:rPr>
              <a:t>– Assemble, annotate and explore a small bacteria genome with Galaxy or with BASH, Python and R (switching from different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201A9-3455-D417-1160-EEF01CE28ED7}"/>
              </a:ext>
            </a:extLst>
          </p:cNvPr>
          <p:cNvSpPr txBox="1"/>
          <p:nvPr/>
        </p:nvSpPr>
        <p:spPr>
          <a:xfrm>
            <a:off x="5883733" y="684566"/>
            <a:ext cx="619124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Merriweather" pitchFamily="2" charset="77"/>
              </a:rPr>
              <a:t>Module 2 – Functional Genomics</a:t>
            </a:r>
            <a:br>
              <a:rPr lang="en-US" sz="1800" b="1" i="0" u="none" strike="noStrike" dirty="0">
                <a:effectLst/>
                <a:latin typeface="Merriweather" pitchFamily="2" charset="77"/>
              </a:rPr>
            </a:br>
            <a:r>
              <a:rPr lang="en-US" sz="1800" b="0" i="0" u="none" strike="noStrike" dirty="0">
                <a:effectLst/>
                <a:latin typeface="Merriweather" pitchFamily="2" charset="77"/>
              </a:rPr>
              <a:t>1) Sequence alignment</a:t>
            </a:r>
            <a:br>
              <a:rPr lang="en-US" sz="1800" b="0" i="0" u="none" strike="noStrike" dirty="0">
                <a:effectLst/>
                <a:latin typeface="Merriweather" pitchFamily="2" charset="77"/>
              </a:rPr>
            </a:br>
            <a:r>
              <a:rPr lang="en-US" sz="1800" b="0" i="0" u="none" strike="noStrike" dirty="0">
                <a:effectLst/>
                <a:latin typeface="Merriweather" pitchFamily="2" charset="77"/>
              </a:rPr>
              <a:t>2) Annotating protein function with BLAST</a:t>
            </a:r>
            <a:br>
              <a:rPr lang="en-US" sz="1800" b="0" i="0" u="none" strike="noStrike" dirty="0">
                <a:effectLst/>
                <a:latin typeface="Merriweather" pitchFamily="2" charset="77"/>
              </a:rPr>
            </a:br>
            <a:r>
              <a:rPr lang="en-US" sz="1800" b="0" i="0" u="none" strike="noStrike" dirty="0">
                <a:effectLst/>
                <a:latin typeface="Merriweather" pitchFamily="2" charset="77"/>
              </a:rPr>
              <a:t>3) Methods of determining protein function and interactions</a:t>
            </a:r>
            <a:br>
              <a:rPr lang="en-US" sz="1800" b="0" i="0" u="none" strike="noStrike" dirty="0">
                <a:effectLst/>
                <a:latin typeface="Merriweather" pitchFamily="2" charset="77"/>
              </a:rPr>
            </a:br>
            <a:r>
              <a:rPr lang="en-US" sz="1800" b="0" i="0" u="none" strike="noStrike" dirty="0">
                <a:effectLst/>
                <a:latin typeface="Merriweather" pitchFamily="2" charset="77"/>
              </a:rPr>
              <a:t>4) Proteomic analysis</a:t>
            </a:r>
            <a:br>
              <a:rPr lang="en-US" sz="1800" b="0" i="0" u="none" strike="noStrike" dirty="0">
                <a:effectLst/>
                <a:latin typeface="Merriweather" pitchFamily="2" charset="77"/>
              </a:rPr>
            </a:br>
            <a:r>
              <a:rPr lang="en-US" sz="1800" b="0" i="0" u="none" strike="noStrike" dirty="0">
                <a:effectLst/>
                <a:latin typeface="Merriweather" pitchFamily="2" charset="77"/>
              </a:rPr>
              <a:t>5) Transcriptome analysis of gene expression</a:t>
            </a:r>
          </a:p>
          <a:p>
            <a:pPr algn="l"/>
            <a:endParaRPr lang="en-US" sz="1800" b="1" i="0" u="none" strike="noStrike" dirty="0">
              <a:effectLst/>
              <a:latin typeface="Merriweather" pitchFamily="2" charset="77"/>
            </a:endParaRPr>
          </a:p>
          <a:p>
            <a:pPr algn="l"/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Merriweather" pitchFamily="2" charset="77"/>
              </a:rPr>
              <a:t>Assignment 2</a:t>
            </a:r>
            <a:br>
              <a:rPr lang="en-US" sz="1800" b="0" i="0" u="none" strike="noStrike" dirty="0">
                <a:effectLst/>
                <a:latin typeface="Merriweather" pitchFamily="2" charset="77"/>
              </a:rPr>
            </a:br>
            <a:r>
              <a:rPr lang="en-US" sz="1800" b="0" i="0" u="none" strike="noStrike" dirty="0">
                <a:effectLst/>
                <a:latin typeface="Merriweather" pitchFamily="2" charset="77"/>
              </a:rPr>
              <a:t>– Analyze RNA-Seq data to identify differentially expressed genes in nematode infested Arabidopsis</a:t>
            </a:r>
          </a:p>
          <a:p>
            <a:pPr algn="l"/>
            <a:endParaRPr lang="en-US" sz="1800" b="1" i="0" u="none" strike="noStrike" dirty="0">
              <a:effectLst/>
              <a:latin typeface="Merriweather" pitchFamily="2" charset="77"/>
            </a:endParaRPr>
          </a:p>
          <a:p>
            <a:pPr algn="l"/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Merriweather" pitchFamily="2" charset="77"/>
              </a:rPr>
              <a:t>Module 3 – Comparative Genomics</a:t>
            </a:r>
            <a:br>
              <a:rPr lang="en-US" sz="1800" b="1" i="0" u="none" strike="noStrike" dirty="0">
                <a:effectLst/>
                <a:latin typeface="Merriweather" pitchFamily="2" charset="77"/>
              </a:rPr>
            </a:br>
            <a:r>
              <a:rPr lang="en-US" sz="1800" b="0" i="0" u="none" strike="noStrike" dirty="0">
                <a:effectLst/>
                <a:latin typeface="Merriweather" pitchFamily="2" charset="77"/>
              </a:rPr>
              <a:t>1) Homologs/paralogs/orthologs</a:t>
            </a:r>
            <a:br>
              <a:rPr lang="en-US" sz="1800" b="0" i="0" u="none" strike="noStrike" dirty="0">
                <a:effectLst/>
                <a:latin typeface="Merriweather" pitchFamily="2" charset="77"/>
              </a:rPr>
            </a:br>
            <a:r>
              <a:rPr lang="en-US" sz="1800" b="0" i="0" u="none" strike="noStrike" dirty="0">
                <a:effectLst/>
                <a:latin typeface="Merriweather" pitchFamily="2" charset="77"/>
              </a:rPr>
              <a:t>2) Genome wide association studies</a:t>
            </a:r>
            <a:br>
              <a:rPr lang="en-US" sz="1800" b="0" i="0" u="none" strike="noStrike" dirty="0">
                <a:effectLst/>
                <a:latin typeface="Merriweather" pitchFamily="2" charset="77"/>
              </a:rPr>
            </a:br>
            <a:r>
              <a:rPr lang="en-US" sz="1800" b="0" i="0" u="none" strike="noStrike" dirty="0">
                <a:effectLst/>
                <a:latin typeface="Merriweather" pitchFamily="2" charset="77"/>
              </a:rPr>
              <a:t>3) Genome evolution</a:t>
            </a:r>
            <a:br>
              <a:rPr lang="en-US" sz="1800" b="0" i="0" u="none" strike="noStrike" dirty="0">
                <a:effectLst/>
                <a:latin typeface="Merriweather" pitchFamily="2" charset="77"/>
              </a:rPr>
            </a:br>
            <a:r>
              <a:rPr lang="en-US" sz="1800" b="0" i="0" u="none" strike="noStrike" dirty="0">
                <a:effectLst/>
                <a:latin typeface="Merriweather" pitchFamily="2" charset="77"/>
              </a:rPr>
              <a:t>4) Phylogenetic analysis</a:t>
            </a:r>
          </a:p>
          <a:p>
            <a:pPr algn="l"/>
            <a:endParaRPr lang="en-US" sz="1800" b="1" i="0" u="none" strike="noStrike" dirty="0">
              <a:effectLst/>
              <a:latin typeface="Merriweather" pitchFamily="2" charset="77"/>
            </a:endParaRPr>
          </a:p>
          <a:p>
            <a:pPr algn="l"/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Merriweather" pitchFamily="2" charset="77"/>
              </a:rPr>
              <a:t>Assignment 3</a:t>
            </a:r>
            <a:br>
              <a:rPr lang="en-US" sz="1800" b="1" i="0" u="none" strike="noStrike" dirty="0">
                <a:effectLst/>
                <a:latin typeface="Merriweather" pitchFamily="2" charset="77"/>
              </a:rPr>
            </a:br>
            <a:r>
              <a:rPr lang="en-US" sz="1800" b="0" i="0" u="none" strike="noStrike" dirty="0">
                <a:effectLst/>
                <a:latin typeface="Merriweather" pitchFamily="2" charset="77"/>
              </a:rPr>
              <a:t>– Retrieve viral sequences and construct phylogenetic trees to determine evolution of SARS-COV 2</a:t>
            </a:r>
          </a:p>
        </p:txBody>
      </p:sp>
    </p:spTree>
    <p:extLst>
      <p:ext uri="{BB962C8B-B14F-4D97-AF65-F5344CB8AC3E}">
        <p14:creationId xmlns:p14="http://schemas.microsoft.com/office/powerpoint/2010/main" val="2717803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What is </a:t>
            </a:r>
            <a:r>
              <a:rPr lang="en-CA" sz="3600" b="1">
                <a:solidFill>
                  <a:schemeClr val="bg1"/>
                </a:solidFill>
              </a:rPr>
              <a:t>Genomics?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681413"/>
            <a:ext cx="12191998" cy="6513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CA" sz="2000" dirty="0"/>
              <a:t>At its most basic, </a:t>
            </a:r>
            <a:r>
              <a:rPr lang="en-CA" sz="2000" b="1" dirty="0"/>
              <a:t>genomes</a:t>
            </a:r>
            <a:r>
              <a:rPr lang="en-CA" sz="2000" dirty="0"/>
              <a:t> are the complete </a:t>
            </a:r>
            <a:r>
              <a:rPr lang="en-CA" sz="2000" b="1" dirty="0"/>
              <a:t>DNA</a:t>
            </a:r>
            <a:r>
              <a:rPr lang="en-CA" sz="2000" dirty="0"/>
              <a:t> content of an organism</a:t>
            </a:r>
          </a:p>
          <a:p>
            <a:pPr marL="342900" indent="-342900" algn="l">
              <a:buFontTx/>
              <a:buChar char="-"/>
            </a:pPr>
            <a:r>
              <a:rPr lang="en-CA" sz="2000" dirty="0"/>
              <a:t>DNA contains GENES -&gt; transcribed to RNA -&gt; encode protein -&gt; Produce a phenotype</a:t>
            </a:r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algn="l"/>
            <a:endParaRPr lang="en-CA" sz="2000" dirty="0"/>
          </a:p>
          <a:p>
            <a:pPr marL="342900" indent="-342900" algn="l">
              <a:buFontTx/>
              <a:buChar char="-"/>
            </a:pPr>
            <a:endParaRPr lang="en-CA" sz="2000" dirty="0"/>
          </a:p>
          <a:p>
            <a:pPr marL="342900" indent="-342900" algn="l">
              <a:buFontTx/>
              <a:buChar char="-"/>
            </a:pPr>
            <a:r>
              <a:rPr lang="en-CA" sz="2000" dirty="0"/>
              <a:t>Genomics seeks to understand the informational content of ALL of these components, their interactions and ultimately phenotype</a:t>
            </a:r>
          </a:p>
          <a:p>
            <a:pPr marL="800100" lvl="1" indent="-342900" algn="l">
              <a:buFontTx/>
              <a:buChar char="-"/>
            </a:pP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94CB2-2FC1-48A9-A409-7ABEC291F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23" y="1663876"/>
            <a:ext cx="6073375" cy="40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5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BRIEF History </a:t>
            </a:r>
            <a:r>
              <a:rPr lang="en-CA" sz="3600" b="1">
                <a:solidFill>
                  <a:schemeClr val="bg1"/>
                </a:solidFill>
              </a:rPr>
              <a:t>of Genomics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2" y="874295"/>
            <a:ext cx="12191998" cy="58714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CA" dirty="0"/>
              <a:t>1953 – Watson, Crick, </a:t>
            </a:r>
            <a:r>
              <a:rPr lang="en-CA" dirty="0" err="1"/>
              <a:t>Wilkins</a:t>
            </a:r>
            <a:r>
              <a:rPr lang="en-CA" dirty="0"/>
              <a:t>, Franklin, Gosling – DNA double helix – Modern biology</a:t>
            </a:r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algn="l"/>
            <a:endParaRPr lang="en-CA" dirty="0"/>
          </a:p>
          <a:p>
            <a:pPr algn="l"/>
            <a:endParaRPr lang="en-CA" dirty="0"/>
          </a:p>
          <a:p>
            <a:pPr marL="342900" indent="-342900" algn="l">
              <a:buFontTx/>
              <a:buChar char="-"/>
            </a:pPr>
            <a:r>
              <a:rPr lang="en-CA" dirty="0"/>
              <a:t>1977-80 - Allan Maxam, Walter Gilbert, </a:t>
            </a:r>
            <a:r>
              <a:rPr lang="en-CA" u="sng" dirty="0"/>
              <a:t>Frederick Sanger</a:t>
            </a:r>
            <a:r>
              <a:rPr lang="en-CA" dirty="0"/>
              <a:t> – Invention of DNA Sequencing!</a:t>
            </a:r>
            <a:endParaRPr lang="en-CA" u="sng" dirty="0"/>
          </a:p>
          <a:p>
            <a:pPr marL="342900" indent="-342900" algn="l">
              <a:buFontTx/>
              <a:buChar char="-"/>
            </a:pP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709D6-A2C8-484D-B6CD-134CC6F34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917" y="1476305"/>
            <a:ext cx="1652758" cy="19239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C0D69-8623-471C-AA96-2A2A92265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677" y="1477206"/>
            <a:ext cx="1422773" cy="1923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02316F-CAF9-49EB-9608-B4C34EF38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616" y="1476305"/>
            <a:ext cx="1476432" cy="19239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6D77ABB-2D29-4F18-8207-72376DD23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967" y="1476302"/>
            <a:ext cx="1373423" cy="192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essor Raymond Gosling, DNA scientist - obituary - Telegraph">
            <a:extLst>
              <a:ext uri="{FF2B5EF4-FFF2-40B4-BE49-F238E27FC236}">
                <a16:creationId xmlns:a16="http://schemas.microsoft.com/office/drawing/2014/main" id="{C149C449-97B8-4612-90C2-4F0AD3187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048" y="1476304"/>
            <a:ext cx="1594850" cy="19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ere did DNA sequencing begin? | Facts | yourgenome.org">
            <a:extLst>
              <a:ext uri="{FF2B5EF4-FFF2-40B4-BE49-F238E27FC236}">
                <a16:creationId xmlns:a16="http://schemas.microsoft.com/office/drawing/2014/main" id="{3E29A755-DF0F-48C3-A1A0-3F7D6F1EE6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5" t="3508" r="25709" b="5385"/>
          <a:stretch/>
        </p:blipFill>
        <p:spPr bwMode="auto">
          <a:xfrm rot="5400000" flipH="1">
            <a:off x="7825902" y="2536921"/>
            <a:ext cx="2106807" cy="529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Walter Gilbert">
            <a:extLst>
              <a:ext uri="{FF2B5EF4-FFF2-40B4-BE49-F238E27FC236}">
                <a16:creationId xmlns:a16="http://schemas.microsoft.com/office/drawing/2014/main" id="{9405A178-6BA5-4097-8D15-42D8B96AC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13" y="4157224"/>
            <a:ext cx="1560833" cy="196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llan Maxam - Alchetron, The Free Social Encyclopedia">
            <a:extLst>
              <a:ext uri="{FF2B5EF4-FFF2-40B4-BE49-F238E27FC236}">
                <a16:creationId xmlns:a16="http://schemas.microsoft.com/office/drawing/2014/main" id="{3675C2C3-3F4C-46F1-A89D-50F78B345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46" y="4157224"/>
            <a:ext cx="3011404" cy="196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anger and Maxam-Gilbert Sequencing - Branav Kumar Gnanamoorthy - Medium">
            <a:extLst>
              <a:ext uri="{FF2B5EF4-FFF2-40B4-BE49-F238E27FC236}">
                <a16:creationId xmlns:a16="http://schemas.microsoft.com/office/drawing/2014/main" id="{2FE1B574-E8B2-47D6-AF2E-997F8F934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450" y="4157224"/>
            <a:ext cx="1477908" cy="196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477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BRIEF History </a:t>
            </a:r>
            <a:r>
              <a:rPr lang="en-CA" sz="3600" b="1">
                <a:solidFill>
                  <a:schemeClr val="bg1"/>
                </a:solidFill>
              </a:rPr>
              <a:t>of Genomics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2" y="681413"/>
            <a:ext cx="12191998" cy="60642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CA" dirty="0"/>
              <a:t>1982 – </a:t>
            </a:r>
            <a:r>
              <a:rPr lang="en-CA" b="1" dirty="0"/>
              <a:t>GenBank</a:t>
            </a:r>
            <a:r>
              <a:rPr lang="en-CA" dirty="0"/>
              <a:t> founded by Walter Goad – First and most popular sequence database!</a:t>
            </a:r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r>
              <a:rPr lang="en-CA" dirty="0"/>
              <a:t>1983 – Kary Mullis – Invented polymerase chain reaction (PCR)</a:t>
            </a:r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r>
              <a:rPr lang="en-CA" dirty="0"/>
              <a:t>1985-87 – Conversations begin about sequencing human genome</a:t>
            </a:r>
          </a:p>
          <a:p>
            <a:pPr marL="800100" lvl="1" indent="-342900" algn="l">
              <a:buFontTx/>
              <a:buChar char="-"/>
            </a:pPr>
            <a:r>
              <a:rPr lang="en-CA" b="1" dirty="0"/>
              <a:t>Department of Energy + National Institute of Health </a:t>
            </a:r>
            <a:r>
              <a:rPr lang="en-CA" dirty="0"/>
              <a:t>-&gt; Human Genome Project consortium (HGP)</a:t>
            </a:r>
          </a:p>
          <a:p>
            <a:pPr marL="342900" indent="-342900" algn="l">
              <a:buFontTx/>
              <a:buChar char="-"/>
            </a:pPr>
            <a:r>
              <a:rPr lang="en-CA" dirty="0"/>
              <a:t>1998 – </a:t>
            </a:r>
            <a:r>
              <a:rPr lang="en-CA" b="1" dirty="0"/>
              <a:t>J. Craig Venter</a:t>
            </a:r>
            <a:r>
              <a:rPr lang="en-CA" dirty="0"/>
              <a:t> founds </a:t>
            </a:r>
            <a:r>
              <a:rPr lang="en-CA" b="1" dirty="0"/>
              <a:t>Celera</a:t>
            </a:r>
            <a:r>
              <a:rPr lang="en-CA" dirty="0"/>
              <a:t> – Competitor to HGP</a:t>
            </a:r>
          </a:p>
          <a:p>
            <a:pPr marL="342900" indent="-342900" algn="l">
              <a:buFontTx/>
              <a:buChar char="-"/>
            </a:pPr>
            <a:r>
              <a:rPr lang="en-CA" dirty="0"/>
              <a:t>2000 – Celera publishes genome sequence of Drosophila using shotgun sequencing</a:t>
            </a:r>
          </a:p>
          <a:p>
            <a:pPr marL="342900" indent="-342900" algn="l">
              <a:buFontTx/>
              <a:buChar char="-"/>
            </a:pPr>
            <a:r>
              <a:rPr lang="en-CA" dirty="0"/>
              <a:t>2001 – February 15</a:t>
            </a:r>
            <a:r>
              <a:rPr lang="en-CA" baseline="30000" dirty="0"/>
              <a:t>th</a:t>
            </a:r>
            <a:r>
              <a:rPr lang="en-CA" dirty="0"/>
              <a:t> -&gt; HGP published human draft genome February 16</a:t>
            </a:r>
            <a:r>
              <a:rPr lang="en-CA" baseline="30000" dirty="0"/>
              <a:t>th</a:t>
            </a:r>
            <a:r>
              <a:rPr lang="en-CA" dirty="0"/>
              <a:t> -&gt; Celera</a:t>
            </a:r>
          </a:p>
          <a:p>
            <a:pPr marL="342900" indent="-342900" algn="l">
              <a:buFontTx/>
              <a:buChar char="-"/>
            </a:pP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7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2388D89-F715-43D0-864B-AA61E36F7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1" y="2488478"/>
            <a:ext cx="1086167" cy="188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olymerase chain reaction (PCR) (article) | Khan Academy">
            <a:extLst>
              <a:ext uri="{FF2B5EF4-FFF2-40B4-BE49-F238E27FC236}">
                <a16:creationId xmlns:a16="http://schemas.microsoft.com/office/drawing/2014/main" id="{F0F06461-62B6-4CBA-8847-34C463912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397" y="2545598"/>
            <a:ext cx="4315324" cy="197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nBank - Wikiwand">
            <a:extLst>
              <a:ext uri="{FF2B5EF4-FFF2-40B4-BE49-F238E27FC236}">
                <a16:creationId xmlns:a16="http://schemas.microsoft.com/office/drawing/2014/main" id="{47A0582E-0FFA-46A0-88AD-295918CB5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633" y="1144602"/>
            <a:ext cx="2143771" cy="256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ow to get good fungal and bacterial identifications from GenBank sequences  | NZ Rhizobia">
            <a:extLst>
              <a:ext uri="{FF2B5EF4-FFF2-40B4-BE49-F238E27FC236}">
                <a16:creationId xmlns:a16="http://schemas.microsoft.com/office/drawing/2014/main" id="{41A70144-D60D-4931-9438-97872876E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470" y="1792649"/>
            <a:ext cx="753054" cy="1272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387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 dirty="0">
                <a:solidFill>
                  <a:schemeClr val="bg1"/>
                </a:solidFill>
              </a:rPr>
              <a:t>Modern Genomics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681413"/>
            <a:ext cx="12191998" cy="60642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CA" dirty="0"/>
              <a:t>The first draft human genomes were released in 2001 – start of modern genomics</a:t>
            </a:r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algn="l"/>
            <a:endParaRPr lang="en-CA" dirty="0"/>
          </a:p>
          <a:p>
            <a:pPr marL="342900" indent="-342900" algn="l">
              <a:buFontTx/>
              <a:buChar char="-"/>
            </a:pPr>
            <a:r>
              <a:rPr lang="en-CA" sz="2000" dirty="0"/>
              <a:t>What did we find?</a:t>
            </a:r>
          </a:p>
          <a:p>
            <a:pPr marL="800100" lvl="1" indent="-342900" algn="l">
              <a:buFontTx/>
              <a:buChar char="-"/>
            </a:pPr>
            <a:r>
              <a:rPr lang="en-CA" sz="1800" dirty="0"/>
              <a:t>3 BILLION base pairs (bp) in the haploid genome (2 meters in length)</a:t>
            </a:r>
          </a:p>
          <a:p>
            <a:pPr marL="800100" lvl="1" indent="-342900" algn="l">
              <a:buFontTx/>
              <a:buChar char="-"/>
            </a:pPr>
            <a:r>
              <a:rPr lang="en-CA" sz="1800" dirty="0"/>
              <a:t>19-21,000 protein coding genes (2% of genome)</a:t>
            </a:r>
          </a:p>
          <a:p>
            <a:pPr marL="800100" lvl="1" indent="-342900" algn="l">
              <a:buFontTx/>
              <a:buChar char="-"/>
            </a:pPr>
            <a:r>
              <a:rPr lang="en-CA" sz="1800" dirty="0"/>
              <a:t>Non coding genes	24,000</a:t>
            </a:r>
          </a:p>
          <a:p>
            <a:pPr marL="1257300" lvl="2" indent="-342900" algn="l">
              <a:buFontTx/>
              <a:buChar char="-"/>
            </a:pPr>
            <a:r>
              <a:rPr lang="en-CA" sz="1600" dirty="0"/>
              <a:t>Small non coding genes	4,872 (small RNAs)</a:t>
            </a:r>
          </a:p>
          <a:p>
            <a:pPr marL="1257300" lvl="2" indent="-342900" algn="l">
              <a:buFontTx/>
              <a:buChar char="-"/>
            </a:pPr>
            <a:r>
              <a:rPr lang="en-CA" sz="1600" dirty="0"/>
              <a:t>Long non coding genes	16,907 (long non-coding RNAs)</a:t>
            </a:r>
          </a:p>
          <a:p>
            <a:pPr marL="1257300" lvl="2" indent="-342900" algn="l">
              <a:buFontTx/>
              <a:buChar char="-"/>
            </a:pPr>
            <a:r>
              <a:rPr lang="en-CA" sz="1600" dirty="0" err="1"/>
              <a:t>Misc</a:t>
            </a:r>
            <a:r>
              <a:rPr lang="en-CA" sz="1600" dirty="0"/>
              <a:t> non coding genes	2,221</a:t>
            </a:r>
          </a:p>
          <a:p>
            <a:pPr marL="800100" lvl="1" indent="-342900" algn="l">
              <a:buFontTx/>
              <a:buChar char="-"/>
            </a:pPr>
            <a:r>
              <a:rPr lang="en-CA" sz="1800" dirty="0"/>
              <a:t>Pseudogenes	15,229</a:t>
            </a:r>
          </a:p>
          <a:p>
            <a:pPr marL="800100" lvl="1" indent="-342900" algn="l">
              <a:buFontTx/>
              <a:buChar char="-"/>
            </a:pPr>
            <a:r>
              <a:rPr lang="en-CA" dirty="0"/>
              <a:t>Humans vary only about 0.01% in their DNA content</a:t>
            </a:r>
          </a:p>
          <a:p>
            <a:pPr marL="342900" indent="-342900" algn="l">
              <a:buFontTx/>
              <a:buChar char="-"/>
            </a:pP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8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2C8E179-2674-4CB2-89ED-B8E0881A8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395" y="1149660"/>
            <a:ext cx="4434965" cy="290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4599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8482-2674-4345-917B-51031CF1B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585536"/>
          </a:xfrm>
          <a:solidFill>
            <a:srgbClr val="002060"/>
          </a:solidFill>
          <a:ln w="28575">
            <a:solidFill>
              <a:srgbClr val="002060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600" b="1">
                <a:solidFill>
                  <a:schemeClr val="bg1"/>
                </a:solidFill>
              </a:rPr>
              <a:t>Modern Genomics</a:t>
            </a:r>
            <a:endParaRPr lang="en-CA" sz="3600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1D3437-2E39-4C58-9A9D-369338DC96FC}"/>
              </a:ext>
            </a:extLst>
          </p:cNvPr>
          <p:cNvSpPr txBox="1">
            <a:spLocks/>
          </p:cNvSpPr>
          <p:nvPr/>
        </p:nvSpPr>
        <p:spPr>
          <a:xfrm>
            <a:off x="-1" y="681413"/>
            <a:ext cx="12191999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D2F805-6D8D-4F6E-85CC-FF20E4C89D6E}"/>
              </a:ext>
            </a:extLst>
          </p:cNvPr>
          <p:cNvSpPr txBox="1">
            <a:spLocks/>
          </p:cNvSpPr>
          <p:nvPr/>
        </p:nvSpPr>
        <p:spPr>
          <a:xfrm>
            <a:off x="0" y="681413"/>
            <a:ext cx="12191998" cy="6064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CA" dirty="0"/>
              <a:t>HGP paved the way for sequencing the rest of life</a:t>
            </a:r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r>
              <a:rPr lang="en-CA" dirty="0"/>
              <a:t>Sequencing many genomes allow comparisons across all life</a:t>
            </a:r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  <a:p>
            <a:pPr marL="342900" indent="-342900" algn="l">
              <a:buFontTx/>
              <a:buChar char="-"/>
            </a:pP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5158E2-9A98-4931-9BFA-36DBDAD20597}"/>
              </a:ext>
            </a:extLst>
          </p:cNvPr>
          <p:cNvSpPr txBox="1"/>
          <p:nvPr/>
        </p:nvSpPr>
        <p:spPr>
          <a:xfrm>
            <a:off x="11773296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9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65FD23-D805-48B8-926D-0236146014AD}"/>
              </a:ext>
            </a:extLst>
          </p:cNvPr>
          <p:cNvGraphicFramePr>
            <a:graphicFrameLocks noGrp="1"/>
          </p:cNvGraphicFramePr>
          <p:nvPr/>
        </p:nvGraphicFramePr>
        <p:xfrm>
          <a:off x="6288214" y="1450418"/>
          <a:ext cx="5601530" cy="4526280"/>
        </p:xfrm>
        <a:graphic>
          <a:graphicData uri="http://schemas.openxmlformats.org/drawingml/2006/table">
            <a:tbl>
              <a:tblPr/>
              <a:tblGrid>
                <a:gridCol w="1120306">
                  <a:extLst>
                    <a:ext uri="{9D8B030D-6E8A-4147-A177-3AD203B41FA5}">
                      <a16:colId xmlns:a16="http://schemas.microsoft.com/office/drawing/2014/main" val="2213816844"/>
                    </a:ext>
                  </a:extLst>
                </a:gridCol>
                <a:gridCol w="1120306">
                  <a:extLst>
                    <a:ext uri="{9D8B030D-6E8A-4147-A177-3AD203B41FA5}">
                      <a16:colId xmlns:a16="http://schemas.microsoft.com/office/drawing/2014/main" val="802605595"/>
                    </a:ext>
                  </a:extLst>
                </a:gridCol>
                <a:gridCol w="1120306">
                  <a:extLst>
                    <a:ext uri="{9D8B030D-6E8A-4147-A177-3AD203B41FA5}">
                      <a16:colId xmlns:a16="http://schemas.microsoft.com/office/drawing/2014/main" val="573018632"/>
                    </a:ext>
                  </a:extLst>
                </a:gridCol>
                <a:gridCol w="1120306">
                  <a:extLst>
                    <a:ext uri="{9D8B030D-6E8A-4147-A177-3AD203B41FA5}">
                      <a16:colId xmlns:a16="http://schemas.microsoft.com/office/drawing/2014/main" val="3136483111"/>
                    </a:ext>
                  </a:extLst>
                </a:gridCol>
                <a:gridCol w="1120306">
                  <a:extLst>
                    <a:ext uri="{9D8B030D-6E8A-4147-A177-3AD203B41FA5}">
                      <a16:colId xmlns:a16="http://schemas.microsoft.com/office/drawing/2014/main" val="3671054031"/>
                    </a:ext>
                  </a:extLst>
                </a:gridCol>
              </a:tblGrid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Organism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Complete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Draft assembly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In progress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total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730429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2"/>
                        </a:rPr>
                        <a:t>Prokaryotes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3"/>
                        </a:rPr>
                        <a:t>1117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4"/>
                        </a:rPr>
                        <a:t>966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5"/>
                        </a:rPr>
                        <a:t>595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2678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6050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6"/>
                        </a:rPr>
                        <a:t>Archaea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7"/>
                        </a:rPr>
                        <a:t>100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8"/>
                        </a:rPr>
                        <a:t>5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9"/>
                        </a:rPr>
                        <a:t>48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153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913871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10"/>
                        </a:rPr>
                        <a:t>Bacteria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11"/>
                        </a:rPr>
                        <a:t>1017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12"/>
                        </a:rPr>
                        <a:t>961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13"/>
                        </a:rPr>
                        <a:t>547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2525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999598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14"/>
                        </a:rPr>
                        <a:t>Eukaryotes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15"/>
                        </a:rPr>
                        <a:t>36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16"/>
                        </a:rPr>
                        <a:t>319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17"/>
                        </a:rPr>
                        <a:t>294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649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4107458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18"/>
                        </a:rPr>
                        <a:t>Animals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19"/>
                        </a:rPr>
                        <a:t>6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20"/>
                        </a:rPr>
                        <a:t>137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21"/>
                        </a:rPr>
                        <a:t>106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249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494668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22"/>
                        </a:rPr>
                        <a:t>Mammals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23"/>
                        </a:rPr>
                        <a:t>3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24"/>
                        </a:rPr>
                        <a:t>41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25"/>
                        </a:rPr>
                        <a:t>25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505936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26"/>
                        </a:rPr>
                        <a:t>Birds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27"/>
                        </a:rPr>
                        <a:t>3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28"/>
                        </a:rPr>
                        <a:t>13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947012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29"/>
                        </a:rPr>
                        <a:t>Fishes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30"/>
                        </a:rPr>
                        <a:t>16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31"/>
                        </a:rPr>
                        <a:t>16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32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355810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32"/>
                        </a:rPr>
                        <a:t>Insects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33"/>
                        </a:rPr>
                        <a:t>2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34"/>
                        </a:rPr>
                        <a:t>38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35"/>
                        </a:rPr>
                        <a:t>17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631621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36"/>
                        </a:rPr>
                        <a:t>Flatworms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37"/>
                        </a:rPr>
                        <a:t>3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38"/>
                        </a:rPr>
                        <a:t>3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4737809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39"/>
                        </a:rPr>
                        <a:t>Roundworms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40"/>
                        </a:rPr>
                        <a:t>1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41"/>
                        </a:rPr>
                        <a:t>16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42"/>
                        </a:rPr>
                        <a:t>11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531829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43"/>
                        </a:rPr>
                        <a:t>Amphibians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33CC"/>
                          </a:solidFill>
                          <a:effectLst/>
                          <a:hlinkClick r:id="rId44"/>
                        </a:rPr>
                        <a:t>1</a:t>
                      </a:r>
                      <a:endParaRPr lang="en-CA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094006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45"/>
                        </a:rPr>
                        <a:t>Reptiles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46"/>
                        </a:rPr>
                        <a:t>2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2801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47"/>
                        </a:rPr>
                        <a:t>Other animals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48"/>
                        </a:rPr>
                        <a:t>20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49"/>
                        </a:rPr>
                        <a:t>24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521169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50"/>
                        </a:rPr>
                        <a:t>Plants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33CC"/>
                          </a:solidFill>
                          <a:effectLst/>
                          <a:hlinkClick r:id="rId51"/>
                        </a:rPr>
                        <a:t>5</a:t>
                      </a:r>
                      <a:endParaRPr lang="en-CA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52"/>
                        </a:rPr>
                        <a:t>33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53"/>
                        </a:rPr>
                        <a:t>80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118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808484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54"/>
                        </a:rPr>
                        <a:t>Land plants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>
                          <a:solidFill>
                            <a:srgbClr val="0033CC"/>
                          </a:solidFill>
                          <a:effectLst/>
                          <a:hlinkClick r:id="rId55"/>
                        </a:rPr>
                        <a:t>3</a:t>
                      </a:r>
                      <a:endParaRPr lang="en-CA" sz="1100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56"/>
                        </a:rPr>
                        <a:t>29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57"/>
                        </a:rPr>
                        <a:t>73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105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825899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58"/>
                        </a:rPr>
                        <a:t>Green Algae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59"/>
                        </a:rPr>
                        <a:t>2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60"/>
                        </a:rPr>
                        <a:t>4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61"/>
                        </a:rPr>
                        <a:t>6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568519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62"/>
                        </a:rPr>
                        <a:t>Fungi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63"/>
                        </a:rPr>
                        <a:t>17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64"/>
                        </a:rPr>
                        <a:t>107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65"/>
                        </a:rPr>
                        <a:t>59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183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773467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66"/>
                        </a:rPr>
                        <a:t>Ascomycetes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67"/>
                        </a:rPr>
                        <a:t>13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68"/>
                        </a:rPr>
                        <a:t>83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69"/>
                        </a:rPr>
                        <a:t>38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134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899797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70"/>
                        </a:rPr>
                        <a:t>Basidiomycetes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71"/>
                        </a:rPr>
                        <a:t>2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72"/>
                        </a:rPr>
                        <a:t>16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73"/>
                        </a:rPr>
                        <a:t>11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713355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74"/>
                        </a:rPr>
                        <a:t>Other fungi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75"/>
                        </a:rPr>
                        <a:t>2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76"/>
                        </a:rPr>
                        <a:t>8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77"/>
                        </a:rPr>
                        <a:t>10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726782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78"/>
                        </a:rPr>
                        <a:t>Protists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79"/>
                        </a:rPr>
                        <a:t>8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80"/>
                        </a:rPr>
                        <a:t>39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81"/>
                        </a:rPr>
                        <a:t>46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004101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82"/>
                        </a:rPr>
                        <a:t>Apicomplexans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83"/>
                        </a:rPr>
                        <a:t>3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84"/>
                        </a:rPr>
                        <a:t>11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85"/>
                        </a:rPr>
                        <a:t>16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604711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86"/>
                        </a:rPr>
                        <a:t>Kinetoplasts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87"/>
                        </a:rPr>
                        <a:t>4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88"/>
                        </a:rPr>
                        <a:t>3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89"/>
                        </a:rPr>
                        <a:t>2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638923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r>
                        <a:rPr lang="en-CA" sz="1100"/>
                        <a:t> </a:t>
                      </a:r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90"/>
                        </a:rPr>
                        <a:t>Other protists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91"/>
                        </a:rPr>
                        <a:t>1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92"/>
                        </a:rPr>
                        <a:t>24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>
                          <a:solidFill>
                            <a:srgbClr val="0033CC"/>
                          </a:solidFill>
                          <a:effectLst/>
                          <a:hlinkClick r:id="rId93"/>
                        </a:rPr>
                        <a:t>28</a:t>
                      </a:r>
                      <a:endParaRPr lang="en-CA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570614"/>
                  </a:ext>
                </a:extLst>
              </a:tr>
              <a:tr h="151999"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total: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1153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1285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/>
                        <a:t>889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dirty="0"/>
                        <a:t>3327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653365"/>
                  </a:ext>
                </a:extLst>
              </a:tr>
            </a:tbl>
          </a:graphicData>
        </a:graphic>
      </p:graphicFrame>
      <p:pic>
        <p:nvPicPr>
          <p:cNvPr id="2049" name="Picture 1">
            <a:extLst>
              <a:ext uri="{FF2B5EF4-FFF2-40B4-BE49-F238E27FC236}">
                <a16:creationId xmlns:a16="http://schemas.microsoft.com/office/drawing/2014/main" id="{EF7038F9-F7F5-45FC-9D83-8B99D9317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190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B16D4F3-9109-4BA4-959F-94D8D7455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3810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31ED1F07-7FF6-4B57-8368-0FD894CCC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3810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A4EADA2-5C84-4CBE-AF43-2440C232F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190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80E952CB-7077-41EA-A26E-6DC269446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3810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D9F513C-D655-4BA0-8F7F-E4A8ECD56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571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B4258795-1B6F-4C72-AE84-73EF06CFA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571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3BB0002-C985-4D43-A0FF-A9A2A4E9E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571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DC414F8F-CC3D-4114-B96B-E0310CF5A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571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32A1194-81D8-4A6D-9355-602383B03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571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>
            <a:extLst>
              <a:ext uri="{FF2B5EF4-FFF2-40B4-BE49-F238E27FC236}">
                <a16:creationId xmlns:a16="http://schemas.microsoft.com/office/drawing/2014/main" id="{33568E8B-A23A-4EFC-B263-CD30E460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571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C937B7C4-11A7-45AC-BBAD-41EA3C1D2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571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>
            <a:extLst>
              <a:ext uri="{FF2B5EF4-FFF2-40B4-BE49-F238E27FC236}">
                <a16:creationId xmlns:a16="http://schemas.microsoft.com/office/drawing/2014/main" id="{105A2B75-5BF1-46C3-9D56-2BF818930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571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37D21EE9-81F5-4FE8-BD34-50C87CB65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571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>
            <a:extLst>
              <a:ext uri="{FF2B5EF4-FFF2-40B4-BE49-F238E27FC236}">
                <a16:creationId xmlns:a16="http://schemas.microsoft.com/office/drawing/2014/main" id="{0ED78E6A-775C-413B-BB3B-787C4723B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3810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CD987EFC-BD64-41BF-BA16-2BD84A7A2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571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>
            <a:extLst>
              <a:ext uri="{FF2B5EF4-FFF2-40B4-BE49-F238E27FC236}">
                <a16:creationId xmlns:a16="http://schemas.microsoft.com/office/drawing/2014/main" id="{6C665E9F-AAD5-43CF-987E-36C3538C3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571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ECC519FC-D0C8-4DE0-B7A6-8604D271D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3810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BC91824D-CBD1-4055-A271-FCCC16B35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571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4EB86187-97BD-4245-8ADE-5804CD6C9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571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>
            <a:extLst>
              <a:ext uri="{FF2B5EF4-FFF2-40B4-BE49-F238E27FC236}">
                <a16:creationId xmlns:a16="http://schemas.microsoft.com/office/drawing/2014/main" id="{ED35EAD4-D30C-4FB0-B721-B6ACCDFF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571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DF176888-84B9-4A8C-81DE-731A360C1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3810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>
            <a:extLst>
              <a:ext uri="{FF2B5EF4-FFF2-40B4-BE49-F238E27FC236}">
                <a16:creationId xmlns:a16="http://schemas.microsoft.com/office/drawing/2014/main" id="{C04F8EED-D081-4B4B-B9F9-D897447B1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571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FD8EFA6D-EEF6-4C7E-B9CF-0C4CADE84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571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>
            <a:extLst>
              <a:ext uri="{FF2B5EF4-FFF2-40B4-BE49-F238E27FC236}">
                <a16:creationId xmlns:a16="http://schemas.microsoft.com/office/drawing/2014/main" id="{E5B306CF-3C66-4EB4-BA7A-03F2C89F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288" y="1738313"/>
            <a:ext cx="5715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BF173A-16AC-4E45-B7EE-8BCC2160E039}"/>
              </a:ext>
            </a:extLst>
          </p:cNvPr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302256" y="1874593"/>
            <a:ext cx="5893704" cy="332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7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32700</TotalTime>
  <Words>2509</Words>
  <Application>Microsoft Macintosh PowerPoint</Application>
  <PresentationFormat>Widescreen</PresentationFormat>
  <Paragraphs>763</Paragraphs>
  <Slides>30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Merriweather</vt:lpstr>
      <vt:lpstr>Office Theme</vt:lpstr>
      <vt:lpstr>Genomics and Bioinformatics  </vt:lpstr>
      <vt:lpstr>Course Overview</vt:lpstr>
      <vt:lpstr>Course Grading</vt:lpstr>
      <vt:lpstr>Course content </vt:lpstr>
      <vt:lpstr>What is Genomics?</vt:lpstr>
      <vt:lpstr>BRIEF History of Genomics</vt:lpstr>
      <vt:lpstr>BRIEF History of Genomics</vt:lpstr>
      <vt:lpstr>Modern Genomics</vt:lpstr>
      <vt:lpstr>Modern Genomics</vt:lpstr>
      <vt:lpstr>Types of genomes</vt:lpstr>
      <vt:lpstr>Types of genomes</vt:lpstr>
      <vt:lpstr>Types of genomes</vt:lpstr>
      <vt:lpstr>Information Content of Genomes</vt:lpstr>
      <vt:lpstr>What is Structural Genomics?</vt:lpstr>
      <vt:lpstr>What is Functional Genomics?</vt:lpstr>
      <vt:lpstr>What is Comparative Genomics?</vt:lpstr>
      <vt:lpstr>What is bioinformatics?</vt:lpstr>
      <vt:lpstr>Practical Applications of Genomics</vt:lpstr>
      <vt:lpstr>Short Tech break</vt:lpstr>
      <vt:lpstr>Structural Genomics</vt:lpstr>
      <vt:lpstr>Structural Genomics - Chromosome structure</vt:lpstr>
      <vt:lpstr>Structural Genomics - Chromosome structure</vt:lpstr>
      <vt:lpstr>Structural Genomics - Chromosome structure</vt:lpstr>
      <vt:lpstr>Structural Genomics - Chromosome structure</vt:lpstr>
      <vt:lpstr>Structural Genomics - Chromosome structure</vt:lpstr>
      <vt:lpstr>Structural Genomics - Chromosome structure</vt:lpstr>
      <vt:lpstr>Structural Genomics - Chromosome structure</vt:lpstr>
      <vt:lpstr>Structural Genomics - Chromosome structure</vt:lpstr>
      <vt:lpstr>Structural Genomics – Location of genes</vt:lpstr>
      <vt:lpstr>Structural Genomics – Location of genes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Skywalker</dc:creator>
  <cp:lastModifiedBy>Jean Musabyimana</cp:lastModifiedBy>
  <cp:revision>388</cp:revision>
  <dcterms:created xsi:type="dcterms:W3CDTF">2020-07-02T17:58:49Z</dcterms:created>
  <dcterms:modified xsi:type="dcterms:W3CDTF">2024-09-04T06:35:47Z</dcterms:modified>
</cp:coreProperties>
</file>